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bsxXVBZ8oVieJBak8A8foahx/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196286efe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3196286efe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5183188" y="987425"/>
            <a:ext cx="6172200" cy="4873625"/>
          </a:xfrm>
          <a:prstGeom prst="rect">
            <a:avLst/>
          </a:prstGeom>
          <a:noFill/>
          <a:ln>
            <a:noFill/>
          </a:ln>
        </p:spPr>
      </p:sp>
      <p:sp>
        <p:nvSpPr>
          <p:cNvPr id="64" name="Google Shape;6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hyperlink" Target="http://www.lei.lt/" TargetMode="External"/><Relationship Id="rId5" Type="http://schemas.openxmlformats.org/officeDocument/2006/relationships/image" Target="../media/image7.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hyperlink" Target="http://www.lei.lt/" TargetMode="External"/><Relationship Id="rId5" Type="http://schemas.openxmlformats.org/officeDocument/2006/relationships/image" Target="../media/image10.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ED2"/>
        </a:solid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3999" y="2727890"/>
            <a:ext cx="5830112" cy="99708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1" lang="lt-LT" sz="3200">
                <a:solidFill>
                  <a:schemeClr val="lt1"/>
                </a:solidFill>
                <a:latin typeface="Arial"/>
                <a:ea typeface="Arial"/>
                <a:cs typeface="Arial"/>
                <a:sym typeface="Arial"/>
              </a:rPr>
              <a:t>Darbuotojų apklausos apie LEI intranetą rezultatai</a:t>
            </a:r>
            <a:endParaRPr b="1" sz="3200">
              <a:solidFill>
                <a:schemeClr val="lt1"/>
              </a:solidFill>
              <a:latin typeface="Arial"/>
              <a:ea typeface="Arial"/>
              <a:cs typeface="Arial"/>
              <a:sym typeface="Arial"/>
            </a:endParaRPr>
          </a:p>
        </p:txBody>
      </p:sp>
      <p:pic>
        <p:nvPicPr>
          <p:cNvPr id="85" name="Google Shape;85;p1"/>
          <p:cNvPicPr preferRelativeResize="0"/>
          <p:nvPr/>
        </p:nvPicPr>
        <p:blipFill rotWithShape="1">
          <a:blip r:embed="rId3">
            <a:alphaModFix/>
          </a:blip>
          <a:srcRect b="0" l="0" r="0" t="0"/>
          <a:stretch/>
        </p:blipFill>
        <p:spPr>
          <a:xfrm>
            <a:off x="1620381" y="970872"/>
            <a:ext cx="1758950" cy="672636"/>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7925009" y="-249767"/>
            <a:ext cx="7349321" cy="7357533"/>
          </a:xfrm>
          <a:prstGeom prst="rect">
            <a:avLst/>
          </a:prstGeom>
          <a:noFill/>
          <a:ln>
            <a:noFill/>
          </a:ln>
        </p:spPr>
      </p:pic>
      <p:sp>
        <p:nvSpPr>
          <p:cNvPr id="87" name="Google Shape;87;p1"/>
          <p:cNvSpPr txBox="1"/>
          <p:nvPr/>
        </p:nvSpPr>
        <p:spPr>
          <a:xfrm>
            <a:off x="1523999" y="5227622"/>
            <a:ext cx="5122333" cy="6595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lt-LT" sz="1400" u="none" cap="none" strike="noStrike">
                <a:solidFill>
                  <a:schemeClr val="lt1"/>
                </a:solidFill>
                <a:latin typeface="Arial"/>
                <a:ea typeface="Arial"/>
                <a:cs typeface="Arial"/>
                <a:sym typeface="Arial"/>
              </a:rPr>
              <a:t>LEI Darbo </a:t>
            </a:r>
            <a:r>
              <a:rPr lang="lt-LT">
                <a:solidFill>
                  <a:schemeClr val="lt1"/>
                </a:solidFill>
              </a:rPr>
              <a:t>t</a:t>
            </a:r>
            <a:r>
              <a:rPr b="0" i="0" lang="lt-LT" sz="1400" u="none" cap="none" strike="noStrike">
                <a:solidFill>
                  <a:schemeClr val="lt1"/>
                </a:solidFill>
                <a:latin typeface="Arial"/>
                <a:ea typeface="Arial"/>
                <a:cs typeface="Arial"/>
                <a:sym typeface="Arial"/>
              </a:rPr>
              <a:t>aryba</a:t>
            </a:r>
            <a:endParaRPr b="0" i="0" sz="1400" u="none" cap="none" strike="noStrike">
              <a:solidFill>
                <a:schemeClr val="lt1"/>
              </a:solidFill>
              <a:latin typeface="Arial"/>
              <a:ea typeface="Arial"/>
              <a:cs typeface="Arial"/>
              <a:sym typeface="Arial"/>
            </a:endParaRPr>
          </a:p>
        </p:txBody>
      </p:sp>
      <p:sp>
        <p:nvSpPr>
          <p:cNvPr id="88" name="Google Shape;88;p1"/>
          <p:cNvSpPr txBox="1"/>
          <p:nvPr/>
        </p:nvSpPr>
        <p:spPr>
          <a:xfrm>
            <a:off x="1524000" y="5542618"/>
            <a:ext cx="2444685" cy="3208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Arial"/>
              <a:buNone/>
            </a:pPr>
            <a:r>
              <a:rPr b="0" i="0" lang="lt-LT" sz="1400" u="none" cap="none" strike="noStrike">
                <a:solidFill>
                  <a:schemeClr val="lt1"/>
                </a:solidFill>
                <a:latin typeface="Arial"/>
                <a:ea typeface="Arial"/>
                <a:cs typeface="Arial"/>
                <a:sym typeface="Arial"/>
              </a:rPr>
              <a:t>2024 </a:t>
            </a:r>
            <a:r>
              <a:rPr lang="lt-LT">
                <a:solidFill>
                  <a:schemeClr val="lt1"/>
                </a:solidFill>
              </a:rPr>
              <a:t>l</a:t>
            </a:r>
            <a:r>
              <a:rPr b="0" i="0" lang="lt-LT" sz="1400" u="none" cap="none" strike="noStrike">
                <a:solidFill>
                  <a:schemeClr val="lt1"/>
                </a:solidFill>
                <a:latin typeface="Arial"/>
                <a:ea typeface="Arial"/>
                <a:cs typeface="Arial"/>
                <a:sym typeface="Arial"/>
              </a:rPr>
              <a:t>apkričio 25</a:t>
            </a:r>
            <a:endParaRPr b="0" i="0" sz="1400" u="none" cap="none" strike="noStrike">
              <a:solidFill>
                <a:schemeClr val="lt1"/>
              </a:solidFill>
              <a:latin typeface="Arial"/>
              <a:ea typeface="Arial"/>
              <a:cs typeface="Arial"/>
              <a:sym typeface="Arial"/>
            </a:endParaRPr>
          </a:p>
        </p:txBody>
      </p:sp>
      <p:pic>
        <p:nvPicPr>
          <p:cNvPr id="89" name="Google Shape;89;p1"/>
          <p:cNvPicPr preferRelativeResize="0"/>
          <p:nvPr/>
        </p:nvPicPr>
        <p:blipFill rotWithShape="1">
          <a:blip r:embed="rId5">
            <a:alphaModFix/>
          </a:blip>
          <a:srcRect b="36920" l="0" r="0" t="0"/>
          <a:stretch/>
        </p:blipFill>
        <p:spPr>
          <a:xfrm>
            <a:off x="10998395" y="485857"/>
            <a:ext cx="709012" cy="7448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pic>
        <p:nvPicPr>
          <p:cNvPr id="173" name="Google Shape;173;p10"/>
          <p:cNvPicPr preferRelativeResize="0"/>
          <p:nvPr/>
        </p:nvPicPr>
        <p:blipFill rotWithShape="1">
          <a:blip r:embed="rId3">
            <a:alphaModFix/>
          </a:blip>
          <a:srcRect b="36920" l="0" r="0" t="0"/>
          <a:stretch/>
        </p:blipFill>
        <p:spPr>
          <a:xfrm>
            <a:off x="11151478" y="603456"/>
            <a:ext cx="655180" cy="688259"/>
          </a:xfrm>
          <a:prstGeom prst="rect">
            <a:avLst/>
          </a:prstGeom>
          <a:noFill/>
          <a:ln>
            <a:noFill/>
          </a:ln>
        </p:spPr>
      </p:pic>
      <p:sp>
        <p:nvSpPr>
          <p:cNvPr id="174" name="Google Shape;174;p10"/>
          <p:cNvSpPr txBox="1"/>
          <p:nvPr>
            <p:ph type="ctrTitle"/>
          </p:nvPr>
        </p:nvSpPr>
        <p:spPr>
          <a:xfrm>
            <a:off x="385342" y="584008"/>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Patikslinkite kokios informacijos trūksta:</a:t>
            </a:r>
            <a:endParaRPr b="1" sz="3200">
              <a:solidFill>
                <a:srgbClr val="0B7ED2"/>
              </a:solidFill>
              <a:latin typeface="Arial"/>
              <a:ea typeface="Arial"/>
              <a:cs typeface="Arial"/>
              <a:sym typeface="Arial"/>
            </a:endParaRPr>
          </a:p>
        </p:txBody>
      </p:sp>
      <p:sp>
        <p:nvSpPr>
          <p:cNvPr id="175" name="Google Shape;175;p10"/>
          <p:cNvSpPr txBox="1"/>
          <p:nvPr/>
        </p:nvSpPr>
        <p:spPr>
          <a:xfrm>
            <a:off x="463119" y="1461982"/>
            <a:ext cx="11482800" cy="5089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400"/>
              <a:buChar char="•"/>
            </a:pPr>
            <a:r>
              <a:rPr lang="lt-LT"/>
              <a:t>“</a:t>
            </a:r>
            <a:r>
              <a:rPr i="0" lang="lt-LT" sz="1400" u="none" strike="noStrike">
                <a:solidFill>
                  <a:srgbClr val="000000"/>
                </a:solidFill>
              </a:rPr>
              <a:t>Mokslo ir jaunesniojo mokslo darbuotojų, taip pat ir inžinerinio personalo tipinių pareiginių nuostatų. Nėra autorinių sutarčių komisijos sudėties.</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Kaip prisijungti prie LEI virtualios bibliotekos (nes valdžia sako kad eina, o realiai tai neina, nes niekas slaptažodžio nežino)</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Kaip prisijungti prie LEI virtualios bibliotekos?</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Kaip prisijungti virtualios bibliotekos, tai yra per šią nuorodą: https://www.elaba.lt/elaba-portal/paieska/ivb</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Mokslo darbuotojų atestacijos ir konkursų dokumentų</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Asmeninio profilio informacijos bei prieigos prie eLABa, LEI ataskaitų, archyvų.</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Intranete turi būti ir ta informacija darbuotojams, kuri šiuo metu pateikiama tik viešame LEI puslapyje</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Praktiškai neįmanoma konkretizuoti</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Su atestacija</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netrūksta</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Bendrinių prašymų, įvairių vidaus formų, veiklos algoritmų ir kitų informacinių dokumentų</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Galėtų būti patalpintas šiuo metu galiojantis pareiginės algos bazinis dydis.</a:t>
            </a:r>
            <a:r>
              <a:rPr lang="lt-LT"/>
              <a:t>”</a:t>
            </a:r>
            <a:endParaRPr sz="1400">
              <a:solidFill>
                <a:schemeClr val="dk1"/>
              </a:solidFill>
            </a:endParaRPr>
          </a:p>
          <a:p>
            <a:pPr indent="-285750" lvl="0" marL="285750" marR="0" rtl="0" algn="l">
              <a:spcBef>
                <a:spcPts val="800"/>
              </a:spcBef>
              <a:spcAft>
                <a:spcPts val="0"/>
              </a:spcAft>
              <a:buClr>
                <a:srgbClr val="000000"/>
              </a:buClr>
              <a:buSzPts val="1400"/>
              <a:buChar char="•"/>
            </a:pPr>
            <a:r>
              <a:rPr lang="lt-LT"/>
              <a:t>“</a:t>
            </a:r>
            <a:r>
              <a:rPr i="0" lang="lt-LT" sz="1400" u="none" strike="noStrike">
                <a:solidFill>
                  <a:srgbClr val="000000"/>
                </a:solidFill>
              </a:rPr>
              <a:t>Interneto LEI tinklapyje nėra senesnių nei 12 metų mokslinių publikacijų. Jos buvo sename LEI tinklapyje ir nėra perkeltos ir paieška neranda.</a:t>
            </a:r>
            <a:r>
              <a:rPr lang="lt-LT"/>
              <a:t>”</a:t>
            </a:r>
            <a:endParaRPr sz="1400">
              <a:solidFill>
                <a:schemeClr val="dk1"/>
              </a:solidFill>
            </a:endParaRPr>
          </a:p>
          <a:p>
            <a:pPr indent="0" lvl="0" marL="0" marR="0" rtl="0" algn="l">
              <a:spcBef>
                <a:spcPts val="800"/>
              </a:spcBef>
              <a:spcAft>
                <a:spcPts val="0"/>
              </a:spcAft>
              <a:buNone/>
            </a:pPr>
            <a:br>
              <a:rPr lang="lt-LT" sz="1400">
                <a:solidFill>
                  <a:schemeClr val="dk1"/>
                </a:solidFill>
                <a:latin typeface="Times New Roman"/>
                <a:ea typeface="Times New Roman"/>
                <a:cs typeface="Times New Roman"/>
                <a:sym typeface="Times New Roman"/>
              </a:rPr>
            </a:b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pic>
        <p:nvPicPr>
          <p:cNvPr id="180" name="Google Shape;180;p11"/>
          <p:cNvPicPr preferRelativeResize="0"/>
          <p:nvPr/>
        </p:nvPicPr>
        <p:blipFill rotWithShape="1">
          <a:blip r:embed="rId3">
            <a:alphaModFix/>
          </a:blip>
          <a:srcRect b="36920" l="0" r="0" t="0"/>
          <a:stretch/>
        </p:blipFill>
        <p:spPr>
          <a:xfrm>
            <a:off x="11151478" y="603456"/>
            <a:ext cx="655180" cy="688259"/>
          </a:xfrm>
          <a:prstGeom prst="rect">
            <a:avLst/>
          </a:prstGeom>
          <a:noFill/>
          <a:ln>
            <a:noFill/>
          </a:ln>
        </p:spPr>
      </p:pic>
      <p:sp>
        <p:nvSpPr>
          <p:cNvPr id="181" name="Google Shape;181;p11"/>
          <p:cNvSpPr txBox="1"/>
          <p:nvPr/>
        </p:nvSpPr>
        <p:spPr>
          <a:xfrm>
            <a:off x="385342" y="1390507"/>
            <a:ext cx="115662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000000"/>
                </a:solidFill>
                <a:latin typeface="Calibri"/>
                <a:ea typeface="Calibri"/>
                <a:cs typeface="Calibri"/>
                <a:sym typeface="Calibri"/>
              </a:rPr>
              <a:t>Kur ieškote informacijos apie akademinę etiką?</a:t>
            </a:r>
            <a:r>
              <a:rPr b="1" baseline="30000" i="0" lang="lt-LT" sz="1800" u="none" strike="noStrike">
                <a:solidFill>
                  <a:srgbClr val="000000"/>
                </a:solidFill>
                <a:latin typeface="Calibri"/>
                <a:ea typeface="Calibri"/>
                <a:cs typeface="Calibri"/>
                <a:sym typeface="Calibri"/>
              </a:rPr>
              <a:t>*</a:t>
            </a:r>
            <a:endParaRPr baseline="30000" sz="2400">
              <a:solidFill>
                <a:schemeClr val="dk1"/>
              </a:solidFill>
              <a:latin typeface="Arial"/>
              <a:ea typeface="Arial"/>
              <a:cs typeface="Arial"/>
              <a:sym typeface="Arial"/>
            </a:endParaRPr>
          </a:p>
        </p:txBody>
      </p:sp>
      <p:sp>
        <p:nvSpPr>
          <p:cNvPr id="182" name="Google Shape;182;p11"/>
          <p:cNvSpPr txBox="1"/>
          <p:nvPr>
            <p:ph type="ctrTitle"/>
          </p:nvPr>
        </p:nvSpPr>
        <p:spPr>
          <a:xfrm>
            <a:off x="385342" y="584008"/>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Apklausos rezultatai</a:t>
            </a:r>
            <a:endParaRPr b="1" sz="3200">
              <a:solidFill>
                <a:srgbClr val="0B7ED2"/>
              </a:solidFill>
              <a:latin typeface="Arial"/>
              <a:ea typeface="Arial"/>
              <a:cs typeface="Arial"/>
              <a:sym typeface="Arial"/>
            </a:endParaRPr>
          </a:p>
        </p:txBody>
      </p:sp>
      <p:pic>
        <p:nvPicPr>
          <p:cNvPr descr="Formuojama atsakymų diagrama. Klausimo pavadinimas: Kur ieškote informacijos apie akademinę etiką?. Atsakymų skaičius: 96 atsakymai." id="183" name="Google Shape;183;p11"/>
          <p:cNvPicPr preferRelativeResize="0"/>
          <p:nvPr/>
        </p:nvPicPr>
        <p:blipFill rotWithShape="1">
          <a:blip r:embed="rId4">
            <a:alphaModFix/>
          </a:blip>
          <a:srcRect b="9942" l="20766" r="15212" t="29771"/>
          <a:stretch/>
        </p:blipFill>
        <p:spPr>
          <a:xfrm>
            <a:off x="2294199" y="2201635"/>
            <a:ext cx="7748537" cy="3066558"/>
          </a:xfrm>
          <a:prstGeom prst="rect">
            <a:avLst/>
          </a:prstGeom>
          <a:noFill/>
          <a:ln>
            <a:noFill/>
          </a:ln>
        </p:spPr>
      </p:pic>
      <p:sp>
        <p:nvSpPr>
          <p:cNvPr id="184" name="Google Shape;184;p11"/>
          <p:cNvSpPr txBox="1"/>
          <p:nvPr/>
        </p:nvSpPr>
        <p:spPr>
          <a:xfrm>
            <a:off x="240406" y="6393180"/>
            <a:ext cx="115662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t-LT" sz="1050" u="none" strike="noStrike">
                <a:solidFill>
                  <a:srgbClr val="000000"/>
                </a:solidFill>
                <a:latin typeface="Calibri"/>
                <a:ea typeface="Calibri"/>
                <a:cs typeface="Calibri"/>
                <a:sym typeface="Calibri"/>
              </a:rPr>
              <a:t> </a:t>
            </a:r>
            <a:r>
              <a:rPr b="0" baseline="30000" i="0" lang="lt-LT" sz="1050" u="none" strike="noStrike">
                <a:solidFill>
                  <a:srgbClr val="000000"/>
                </a:solidFill>
                <a:latin typeface="Calibri"/>
                <a:ea typeface="Calibri"/>
                <a:cs typeface="Calibri"/>
                <a:sym typeface="Calibri"/>
              </a:rPr>
              <a:t>*</a:t>
            </a:r>
            <a:r>
              <a:rPr b="0" i="0" lang="lt-LT" sz="1050" u="none" strike="noStrike">
                <a:solidFill>
                  <a:srgbClr val="000000"/>
                </a:solidFill>
                <a:latin typeface="Calibri"/>
                <a:ea typeface="Calibri"/>
                <a:cs typeface="Calibri"/>
                <a:sym typeface="Calibri"/>
              </a:rPr>
              <a:t>Vykdoma apklausa buvo apie LEI intranetą, todėl šis klausimas buvo apie Lietuvos energetikos instituto dokumentus susijusius su akademin</a:t>
            </a:r>
            <a:r>
              <a:rPr lang="lt-LT" sz="1050">
                <a:latin typeface="Calibri"/>
                <a:ea typeface="Calibri"/>
                <a:cs typeface="Calibri"/>
                <a:sym typeface="Calibri"/>
              </a:rPr>
              <a:t>e</a:t>
            </a:r>
            <a:r>
              <a:rPr b="0" i="0" lang="lt-LT" sz="1050" u="none" strike="noStrike">
                <a:solidFill>
                  <a:srgbClr val="000000"/>
                </a:solidFill>
                <a:latin typeface="Calibri"/>
                <a:ea typeface="Calibri"/>
                <a:cs typeface="Calibri"/>
                <a:sym typeface="Calibri"/>
              </a:rPr>
              <a:t> etik</a:t>
            </a:r>
            <a:r>
              <a:rPr lang="lt-LT" sz="1050">
                <a:latin typeface="Calibri"/>
                <a:ea typeface="Calibri"/>
                <a:cs typeface="Calibri"/>
                <a:sym typeface="Calibri"/>
              </a:rPr>
              <a:t>a</a:t>
            </a:r>
            <a:r>
              <a:rPr b="0" i="0" lang="lt-LT" sz="1050" u="none" strike="noStrike">
                <a:solidFill>
                  <a:srgbClr val="000000"/>
                </a:solidFill>
                <a:latin typeface="Calibri"/>
                <a:ea typeface="Calibri"/>
                <a:cs typeface="Calibri"/>
                <a:sym typeface="Calibri"/>
              </a:rPr>
              <a:t>. </a:t>
            </a:r>
            <a:r>
              <a:rPr lang="lt-LT" sz="1050">
                <a:latin typeface="Calibri"/>
                <a:ea typeface="Calibri"/>
                <a:cs typeface="Calibri"/>
                <a:sym typeface="Calibri"/>
              </a:rPr>
              <a:t>P</a:t>
            </a:r>
            <a:r>
              <a:rPr b="0" i="0" lang="lt-LT" sz="1050" u="none" strike="noStrike">
                <a:solidFill>
                  <a:srgbClr val="000000"/>
                </a:solidFill>
                <a:latin typeface="Calibri"/>
                <a:ea typeface="Calibri"/>
                <a:cs typeface="Calibri"/>
                <a:sym typeface="Calibri"/>
              </a:rPr>
              <a:t>astab</a:t>
            </a:r>
            <a:r>
              <a:rPr lang="lt-LT" sz="1050">
                <a:latin typeface="Calibri"/>
                <a:ea typeface="Calibri"/>
                <a:cs typeface="Calibri"/>
                <a:sym typeface="Calibri"/>
              </a:rPr>
              <a:t>a</a:t>
            </a:r>
            <a:r>
              <a:rPr b="0" i="0" lang="lt-LT" sz="1050" u="none" strike="noStrike">
                <a:solidFill>
                  <a:srgbClr val="000000"/>
                </a:solidFill>
                <a:latin typeface="Calibri"/>
                <a:ea typeface="Calibri"/>
                <a:cs typeface="Calibri"/>
                <a:sym typeface="Calibri"/>
              </a:rPr>
              <a:t> dėl netiksliai suformuluoto klausimo priimta.</a:t>
            </a:r>
            <a:endParaRPr sz="105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pic>
        <p:nvPicPr>
          <p:cNvPr id="189" name="Google Shape;189;p12"/>
          <p:cNvPicPr preferRelativeResize="0"/>
          <p:nvPr/>
        </p:nvPicPr>
        <p:blipFill rotWithShape="1">
          <a:blip r:embed="rId3">
            <a:alphaModFix/>
          </a:blip>
          <a:srcRect b="36920" l="0" r="0" t="0"/>
          <a:stretch/>
        </p:blipFill>
        <p:spPr>
          <a:xfrm>
            <a:off x="11151478" y="18490"/>
            <a:ext cx="655180" cy="688259"/>
          </a:xfrm>
          <a:prstGeom prst="rect">
            <a:avLst/>
          </a:prstGeom>
          <a:noFill/>
          <a:ln>
            <a:noFill/>
          </a:ln>
        </p:spPr>
      </p:pic>
      <p:sp>
        <p:nvSpPr>
          <p:cNvPr id="190" name="Google Shape;190;p12"/>
          <p:cNvSpPr txBox="1"/>
          <p:nvPr>
            <p:ph type="ctrTitle"/>
          </p:nvPr>
        </p:nvSpPr>
        <p:spPr>
          <a:xfrm>
            <a:off x="303361" y="18490"/>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Jūsų pasiūlymai:</a:t>
            </a:r>
            <a:endParaRPr b="1" sz="3200">
              <a:solidFill>
                <a:srgbClr val="0B7ED2"/>
              </a:solidFill>
              <a:latin typeface="Arial"/>
              <a:ea typeface="Arial"/>
              <a:cs typeface="Arial"/>
              <a:sym typeface="Arial"/>
            </a:endParaRPr>
          </a:p>
        </p:txBody>
      </p:sp>
      <p:sp>
        <p:nvSpPr>
          <p:cNvPr id="191" name="Google Shape;191;p12"/>
          <p:cNvSpPr txBox="1"/>
          <p:nvPr/>
        </p:nvSpPr>
        <p:spPr>
          <a:xfrm>
            <a:off x="303350" y="706750"/>
            <a:ext cx="11853600" cy="6126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SzPts val="1400"/>
              <a:buChar char="•"/>
            </a:pPr>
            <a:r>
              <a:rPr lang="lt-LT"/>
              <a:t>“</a:t>
            </a:r>
            <a:r>
              <a:rPr lang="lt-LT"/>
              <a:t>Sudarant klausimyną neformuluoti klausimų tendencingiems rezultatams išgauti”</a:t>
            </a:r>
            <a:endParaRPr/>
          </a:p>
          <a:p>
            <a:pPr indent="-285750" lvl="0" marL="285750" marR="0" rtl="0" algn="l">
              <a:lnSpc>
                <a:spcPct val="150000"/>
              </a:lnSpc>
              <a:spcBef>
                <a:spcPts val="0"/>
              </a:spcBef>
              <a:spcAft>
                <a:spcPts val="0"/>
              </a:spcAft>
              <a:buSzPts val="1400"/>
              <a:buChar char="•"/>
            </a:pPr>
            <a:r>
              <a:rPr lang="lt-LT"/>
              <a:t>“</a:t>
            </a:r>
            <a:r>
              <a:rPr lang="lt-LT"/>
              <a:t>Pareiginiai nuostatai pateikti tik vyr. m.d. ir v.m.d., o kur kitiems?”</a:t>
            </a:r>
            <a:endParaRPr/>
          </a:p>
          <a:p>
            <a:pPr indent="-285750" lvl="0" marL="285750" marR="0" rtl="0" algn="l">
              <a:lnSpc>
                <a:spcPct val="150000"/>
              </a:lnSpc>
              <a:spcBef>
                <a:spcPts val="0"/>
              </a:spcBef>
              <a:spcAft>
                <a:spcPts val="0"/>
              </a:spcAft>
              <a:buSzPts val="1400"/>
              <a:buChar char="•"/>
            </a:pPr>
            <a:r>
              <a:rPr lang="lt-LT"/>
              <a:t>“Kaip prisijungti prie LEI virtualios bibliotekos?”</a:t>
            </a:r>
            <a:endParaRPr/>
          </a:p>
          <a:p>
            <a:pPr indent="-285750" lvl="0" marL="285750" marR="0" rtl="0" algn="l">
              <a:lnSpc>
                <a:spcPct val="150000"/>
              </a:lnSpc>
              <a:spcBef>
                <a:spcPts val="0"/>
              </a:spcBef>
              <a:spcAft>
                <a:spcPts val="0"/>
              </a:spcAft>
              <a:buSzPts val="1400"/>
              <a:buChar char="•"/>
            </a:pPr>
            <a:r>
              <a:rPr lang="lt-LT"/>
              <a:t>“LEI darbuotojams skiltyje galima būtų pateikti slaptažodį ir prisijungimo vardą prie LEI virtualios bibliotekos”</a:t>
            </a:r>
            <a:endParaRPr/>
          </a:p>
          <a:p>
            <a:pPr indent="-285750" lvl="0" marL="285750" marR="0" rtl="0" algn="l">
              <a:lnSpc>
                <a:spcPct val="150000"/>
              </a:lnSpc>
              <a:spcBef>
                <a:spcPts val="0"/>
              </a:spcBef>
              <a:spcAft>
                <a:spcPts val="0"/>
              </a:spcAft>
              <a:buSzPts val="1400"/>
              <a:buChar char="•"/>
            </a:pPr>
            <a:r>
              <a:rPr lang="lt-LT"/>
              <a:t>“Tiek interneto svetainė, tiek vidinis DMSas nedraugiškas vartotojui.”</a:t>
            </a:r>
            <a:endParaRPr/>
          </a:p>
          <a:p>
            <a:pPr indent="-285750" lvl="0" marL="285750" marR="0" rtl="0" algn="l">
              <a:lnSpc>
                <a:spcPct val="150000"/>
              </a:lnSpc>
              <a:spcBef>
                <a:spcPts val="0"/>
              </a:spcBef>
              <a:spcAft>
                <a:spcPts val="0"/>
              </a:spcAft>
              <a:buSzPts val="1400"/>
              <a:buChar char="•"/>
            </a:pPr>
            <a:r>
              <a:rPr lang="lt-LT"/>
              <a:t>“Išmesti visą atgyvenusią ir nenaudojamą medžiaga ir sutvarkyti reikalingus ir naudojamus dokumentus.”</a:t>
            </a:r>
            <a:endParaRPr/>
          </a:p>
          <a:p>
            <a:pPr indent="-285750" lvl="0" marL="285750" marR="0" rtl="0" algn="l">
              <a:lnSpc>
                <a:spcPct val="150000"/>
              </a:lnSpc>
              <a:spcBef>
                <a:spcPts val="0"/>
              </a:spcBef>
              <a:spcAft>
                <a:spcPts val="0"/>
              </a:spcAft>
              <a:buSzPts val="1400"/>
              <a:buChar char="•"/>
            </a:pPr>
            <a:r>
              <a:rPr lang="lt-LT"/>
              <a:t>“Mokslo darbuotojų atestacijos ir konkursų dokumentus bei akademinės etikos dokumentus patalpinti LEI intranete.”</a:t>
            </a:r>
            <a:endParaRPr/>
          </a:p>
          <a:p>
            <a:pPr indent="-285750" lvl="0" marL="285750" marR="0" rtl="0" algn="l">
              <a:lnSpc>
                <a:spcPct val="150000"/>
              </a:lnSpc>
              <a:spcBef>
                <a:spcPts val="0"/>
              </a:spcBef>
              <a:spcAft>
                <a:spcPts val="0"/>
              </a:spcAft>
              <a:buSzPts val="1400"/>
              <a:buChar char="•"/>
            </a:pPr>
            <a:r>
              <a:rPr lang="lt-LT"/>
              <a:t>“Informacija apie akademinę etiką ne pati svarbiausia informacija.  Tinklapyje trūksta informacijos šeimininko. Nestatykite vežimo prieš arklį - pirma tegul visi procesai pereina į DBSIS. Galbūt tada atkris tam tikros informacijos talpinimas intranete.”</a:t>
            </a:r>
            <a:endParaRPr/>
          </a:p>
          <a:p>
            <a:pPr indent="-285750" lvl="0" marL="285750" marR="0" rtl="0" algn="l">
              <a:lnSpc>
                <a:spcPct val="150000"/>
              </a:lnSpc>
              <a:spcBef>
                <a:spcPts val="0"/>
              </a:spcBef>
              <a:spcAft>
                <a:spcPts val="0"/>
              </a:spcAft>
              <a:buSzPts val="1400"/>
              <a:buChar char="•"/>
            </a:pPr>
            <a:r>
              <a:rPr lang="lt-LT"/>
              <a:t>“Prie intraneto reikalinga prieiga iš išorės per VPN. Keista, kai to dar nėra net po Covid-19 pandemijos…”</a:t>
            </a:r>
            <a:endParaRPr/>
          </a:p>
          <a:p>
            <a:pPr indent="-285750" lvl="0" marL="285750" marR="0" rtl="0" algn="l">
              <a:lnSpc>
                <a:spcPct val="150000"/>
              </a:lnSpc>
              <a:spcBef>
                <a:spcPts val="0"/>
              </a:spcBef>
              <a:spcAft>
                <a:spcPts val="0"/>
              </a:spcAft>
              <a:buSzPts val="1400"/>
              <a:buChar char="•"/>
            </a:pPr>
            <a:r>
              <a:rPr lang="lt-LT"/>
              <a:t>“Reikia atnaujinti skilčių pavadinimus ir aiškiau išdėlioti dokumentus”</a:t>
            </a:r>
            <a:endParaRPr/>
          </a:p>
          <a:p>
            <a:pPr indent="-285750" lvl="0" marL="285750" marR="0" rtl="0" algn="l">
              <a:lnSpc>
                <a:spcPct val="150000"/>
              </a:lnSpc>
              <a:spcBef>
                <a:spcPts val="0"/>
              </a:spcBef>
              <a:spcAft>
                <a:spcPts val="0"/>
              </a:spcAft>
              <a:buSzPts val="1400"/>
              <a:buChar char="•"/>
            </a:pPr>
            <a:r>
              <a:rPr lang="lt-LT"/>
              <a:t>“Pirma išklausyti ką kūrėjai siūlo, kas yra jau kituose įmonėse įdiegta, tada galima teikti pasiūlymus tobulinimui”</a:t>
            </a:r>
            <a:endParaRPr/>
          </a:p>
          <a:p>
            <a:pPr indent="-285750" lvl="0" marL="285750" marR="0" rtl="0" algn="l">
              <a:lnSpc>
                <a:spcPct val="150000"/>
              </a:lnSpc>
              <a:spcBef>
                <a:spcPts val="0"/>
              </a:spcBef>
              <a:spcAft>
                <a:spcPts val="0"/>
              </a:spcAft>
              <a:buSzPts val="1400"/>
              <a:buChar char="•"/>
            </a:pPr>
            <a:r>
              <a:rPr lang="lt-LT"/>
              <a:t>“Skirstyti informaciją blokais - pvz. dokumentų, prašymų šablonai-formos; atestacijos klausimai; doktorantūros klausimai - vadovams ir studentams atskirai ir t.t.”</a:t>
            </a:r>
            <a:endParaRPr/>
          </a:p>
          <a:p>
            <a:pPr indent="-285750" lvl="0" marL="285750" marR="0" rtl="0" algn="l">
              <a:lnSpc>
                <a:spcPct val="150000"/>
              </a:lnSpc>
              <a:spcBef>
                <a:spcPts val="0"/>
              </a:spcBef>
              <a:spcAft>
                <a:spcPts val="0"/>
              </a:spcAft>
              <a:buSzPts val="1400"/>
              <a:buChar char="•"/>
            </a:pPr>
            <a:r>
              <a:rPr lang="lt-LT"/>
              <a:t>“Daugiau aiškumo, konkretumo, vienodumo ir savalaikio informacijos papildymo/atnaujinimo.  Intranetas puslapio struktūra, vizualizacija galėtų labai nesiskirti nuo www.lei.lt tinklapio bendro vaizdo ir struktūros.” </a:t>
            </a:r>
            <a:endParaRPr/>
          </a:p>
          <a:p>
            <a:pPr indent="-285750" lvl="0" marL="285750" marR="0" rtl="0" algn="l">
              <a:lnSpc>
                <a:spcPct val="150000"/>
              </a:lnSpc>
              <a:spcBef>
                <a:spcPts val="0"/>
              </a:spcBef>
              <a:spcAft>
                <a:spcPts val="0"/>
              </a:spcAft>
              <a:buSzPts val="1400"/>
              <a:buChar char="•"/>
            </a:pPr>
            <a:r>
              <a:rPr lang="lt-LT"/>
              <a:t>“Suvienodinti LEI viešą ir intraneto svetainių dizainus ir padaryti taip, kad ieškoti reikiamų dok. būtų intuityvu.”</a:t>
            </a:r>
            <a:endParaRPr/>
          </a:p>
          <a:p>
            <a:pPr indent="-285750" lvl="0" marL="285750" marR="0" rtl="0" algn="l">
              <a:lnSpc>
                <a:spcPct val="150000"/>
              </a:lnSpc>
              <a:spcBef>
                <a:spcPts val="0"/>
              </a:spcBef>
              <a:spcAft>
                <a:spcPts val="0"/>
              </a:spcAft>
              <a:buSzPts val="1400"/>
              <a:buChar char="•"/>
            </a:pPr>
            <a:r>
              <a:rPr lang="lt-LT"/>
              <a:t>“Reikia keisti iš esmės, tiek struktūriškai, tiek turinio prasme. Nes lengviau paprašyti kolegos/ų, nei rasti intranete. Tuo pačiu trūksta daugybės veiklos dokumentų, kurie padėtų susiorientuoti kas už ką atsakingas administracijoje kai padaliniams tenka spręsti administracinius klausimus.”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pic>
        <p:nvPicPr>
          <p:cNvPr id="196" name="Google Shape;196;p13"/>
          <p:cNvPicPr preferRelativeResize="0"/>
          <p:nvPr/>
        </p:nvPicPr>
        <p:blipFill rotWithShape="1">
          <a:blip r:embed="rId3">
            <a:alphaModFix/>
          </a:blip>
          <a:srcRect b="36920" l="0" r="0" t="0"/>
          <a:stretch/>
        </p:blipFill>
        <p:spPr>
          <a:xfrm>
            <a:off x="11151478" y="660666"/>
            <a:ext cx="655180" cy="688259"/>
          </a:xfrm>
          <a:prstGeom prst="rect">
            <a:avLst/>
          </a:prstGeom>
          <a:noFill/>
          <a:ln>
            <a:noFill/>
          </a:ln>
        </p:spPr>
      </p:pic>
      <p:sp>
        <p:nvSpPr>
          <p:cNvPr id="197" name="Google Shape;197;p13"/>
          <p:cNvSpPr txBox="1"/>
          <p:nvPr>
            <p:ph type="ctrTitle"/>
          </p:nvPr>
        </p:nvSpPr>
        <p:spPr>
          <a:xfrm>
            <a:off x="303361" y="560823"/>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Jūsų pasiūlymai:</a:t>
            </a:r>
            <a:endParaRPr b="1" sz="3200">
              <a:solidFill>
                <a:srgbClr val="0B7ED2"/>
              </a:solidFill>
              <a:latin typeface="Arial"/>
              <a:ea typeface="Arial"/>
              <a:cs typeface="Arial"/>
              <a:sym typeface="Arial"/>
            </a:endParaRPr>
          </a:p>
        </p:txBody>
      </p:sp>
      <p:sp>
        <p:nvSpPr>
          <p:cNvPr id="198" name="Google Shape;198;p13"/>
          <p:cNvSpPr txBox="1"/>
          <p:nvPr/>
        </p:nvSpPr>
        <p:spPr>
          <a:xfrm>
            <a:off x="303361" y="1354777"/>
            <a:ext cx="11482800" cy="4504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SzPts val="1400"/>
              <a:buChar char="•"/>
            </a:pPr>
            <a:r>
              <a:rPr lang="lt-LT"/>
              <a:t>“</a:t>
            </a:r>
            <a:r>
              <a:rPr lang="lt-LT"/>
              <a:t>Formatas turėtų būti draugiškesnis vartotojui ir labiau struktūrizuotas, siekiant negaišti laiko ieškant reikalingos formos ar informacijos”</a:t>
            </a:r>
            <a:endParaRPr/>
          </a:p>
          <a:p>
            <a:pPr indent="-285750" lvl="0" marL="285750" marR="0" rtl="0" algn="l">
              <a:lnSpc>
                <a:spcPct val="150000"/>
              </a:lnSpc>
              <a:spcBef>
                <a:spcPts val="0"/>
              </a:spcBef>
              <a:spcAft>
                <a:spcPts val="0"/>
              </a:spcAft>
              <a:buSzPts val="1400"/>
              <a:buChar char="•"/>
            </a:pPr>
            <a:r>
              <a:rPr lang="lt-LT"/>
              <a:t>“Kai darote apklausas, galėtumėte geriau klausimus apgalvoti.”</a:t>
            </a:r>
            <a:endParaRPr/>
          </a:p>
          <a:p>
            <a:pPr indent="-285750" lvl="0" marL="285750" marR="0" rtl="0" algn="l">
              <a:lnSpc>
                <a:spcPct val="150000"/>
              </a:lnSpc>
              <a:spcBef>
                <a:spcPts val="0"/>
              </a:spcBef>
              <a:spcAft>
                <a:spcPts val="0"/>
              </a:spcAft>
              <a:buSzPts val="1400"/>
              <a:buChar char="•"/>
            </a:pPr>
            <a:r>
              <a:rPr lang="lt-LT"/>
              <a:t>“Intranetas neprieinamas iš už instituto ribų (komandiruotėje, nuotolinio darbo metu). Intranetas neprieinamas iš mobiliųjų įrenginių per instituto guest WIFI (prieinamas per darbuotojams skirtą WIFI, bet prie šio tinklo darbuotojai patys savo įrenginių prijungti negali). VPN klausimas.”</a:t>
            </a:r>
            <a:endParaRPr/>
          </a:p>
          <a:p>
            <a:pPr indent="-285750" lvl="0" marL="285750" marR="0" rtl="0" algn="l">
              <a:lnSpc>
                <a:spcPct val="150000"/>
              </a:lnSpc>
              <a:spcBef>
                <a:spcPts val="0"/>
              </a:spcBef>
              <a:spcAft>
                <a:spcPts val="0"/>
              </a:spcAft>
              <a:buSzPts val="1400"/>
              <a:buChar char="•"/>
            </a:pPr>
            <a:r>
              <a:rPr lang="lt-LT"/>
              <a:t>“Straipsnių sąrašas pagal darbuotoją – naujame viešame tinklapyje pateikiami ne visi straipsniai, nėra straipsnių kategorijų. Senajame intranete straipsnių sąrašas nebepildomas, bet buvo labai patogus „copy-&gt;paste“ dėti į CV šablonus, projektams ir t.t. Tik jeigu dabar reikalaujama kategorizuoti pagal kvartilius, būtų gerai kad būtų nurodyti ir konkretūs kvartiliai.”</a:t>
            </a:r>
            <a:endParaRPr/>
          </a:p>
          <a:p>
            <a:pPr indent="-285750" lvl="0" marL="285750" marR="0" rtl="0" algn="l">
              <a:lnSpc>
                <a:spcPct val="150000"/>
              </a:lnSpc>
              <a:spcBef>
                <a:spcPts val="0"/>
              </a:spcBef>
              <a:spcAft>
                <a:spcPts val="0"/>
              </a:spcAft>
              <a:buSzPts val="1400"/>
              <a:buChar char="•"/>
            </a:pPr>
            <a:r>
              <a:rPr lang="lt-LT"/>
              <a:t>“Intranete esančių šablonų parengimo kokybė – ne visi kokybiškai parengti. Pvz., skaidrių šablonas, kuriame paveiksliukas išeina už skaidrės ribų, visos skaidrės yra „Title slide“ tipo, LEI logo nėra kaip fonas, o kaip paveiksliukas.”</a:t>
            </a:r>
            <a:endParaRPr/>
          </a:p>
          <a:p>
            <a:pPr indent="-285750" lvl="0" marL="285750" marR="0" rtl="0" algn="l">
              <a:lnSpc>
                <a:spcPct val="150000"/>
              </a:lnSpc>
              <a:spcBef>
                <a:spcPts val="0"/>
              </a:spcBef>
              <a:spcAft>
                <a:spcPts val="0"/>
              </a:spcAft>
              <a:buSzPts val="1400"/>
              <a:buChar char="•"/>
            </a:pPr>
            <a:r>
              <a:rPr lang="lt-LT"/>
              <a:t>“Nerašyti klausimų apie etiką, kurie yra neakademiški ir neetiški, nes pvz. ir šioje anketoje nėra kito pasirinkimo (pvz.ieškant info per google dėl tokios anketos atsakytojas verčiamas meluoti galėdamas pasirinkti tik klaidingą atsakymą).”</a:t>
            </a:r>
            <a:endParaRPr/>
          </a:p>
          <a:p>
            <a:pPr indent="0" lvl="0" marL="0" marR="0" rtl="0" algn="l">
              <a:spcBef>
                <a:spcPts val="800"/>
              </a:spcBef>
              <a:spcAft>
                <a:spcPts val="0"/>
              </a:spcAft>
              <a:buNone/>
            </a:pPr>
            <a:br>
              <a:rPr lang="lt-LT" sz="1400">
                <a:solidFill>
                  <a:schemeClr val="dk1"/>
                </a:solidFill>
                <a:latin typeface="Calibri"/>
                <a:ea typeface="Calibri"/>
                <a:cs typeface="Calibri"/>
                <a:sym typeface="Calibri"/>
              </a:rPr>
            </a:b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pic>
        <p:nvPicPr>
          <p:cNvPr id="203" name="Google Shape;203;g3196286efe1_0_5"/>
          <p:cNvPicPr preferRelativeResize="0"/>
          <p:nvPr/>
        </p:nvPicPr>
        <p:blipFill rotWithShape="1">
          <a:blip r:embed="rId3">
            <a:alphaModFix/>
          </a:blip>
          <a:srcRect b="36920" l="0" r="0" t="0"/>
          <a:stretch/>
        </p:blipFill>
        <p:spPr>
          <a:xfrm>
            <a:off x="11151478" y="660666"/>
            <a:ext cx="655179" cy="688260"/>
          </a:xfrm>
          <a:prstGeom prst="rect">
            <a:avLst/>
          </a:prstGeom>
          <a:noFill/>
          <a:ln>
            <a:noFill/>
          </a:ln>
        </p:spPr>
      </p:pic>
      <p:sp>
        <p:nvSpPr>
          <p:cNvPr id="204" name="Google Shape;204;g3196286efe1_0_5"/>
          <p:cNvSpPr txBox="1"/>
          <p:nvPr>
            <p:ph type="ctrTitle"/>
          </p:nvPr>
        </p:nvSpPr>
        <p:spPr>
          <a:xfrm>
            <a:off x="303350" y="560825"/>
            <a:ext cx="10780800" cy="60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Kiti komentarai:</a:t>
            </a:r>
            <a:endParaRPr b="1" sz="3200">
              <a:solidFill>
                <a:srgbClr val="0B7ED2"/>
              </a:solidFill>
              <a:latin typeface="Arial"/>
              <a:ea typeface="Arial"/>
              <a:cs typeface="Arial"/>
              <a:sym typeface="Arial"/>
            </a:endParaRPr>
          </a:p>
        </p:txBody>
      </p:sp>
      <p:sp>
        <p:nvSpPr>
          <p:cNvPr id="205" name="Google Shape;205;g3196286efe1_0_5"/>
          <p:cNvSpPr txBox="1"/>
          <p:nvPr/>
        </p:nvSpPr>
        <p:spPr>
          <a:xfrm>
            <a:off x="354611" y="1630052"/>
            <a:ext cx="11482800" cy="4509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lt-LT"/>
              <a:t>Patikslinkite kokios informacijos trūksta:</a:t>
            </a:r>
            <a:endParaRPr b="1"/>
          </a:p>
          <a:p>
            <a:pPr indent="-285750" lvl="0" marL="285750" marR="0" rtl="0" algn="l">
              <a:lnSpc>
                <a:spcPct val="150000"/>
              </a:lnSpc>
              <a:spcBef>
                <a:spcPts val="0"/>
              </a:spcBef>
              <a:spcAft>
                <a:spcPts val="0"/>
              </a:spcAft>
              <a:buSzPts val="1400"/>
              <a:buChar char="•"/>
            </a:pPr>
            <a:r>
              <a:rPr lang="lt-LT"/>
              <a:t>“apibūdinkite kas yra tam tikra informacija”</a:t>
            </a:r>
            <a:endParaRPr/>
          </a:p>
          <a:p>
            <a:pPr indent="-285750" lvl="0" marL="285750" marR="0" rtl="0" algn="l">
              <a:lnSpc>
                <a:spcPct val="150000"/>
              </a:lnSpc>
              <a:spcBef>
                <a:spcPts val="0"/>
              </a:spcBef>
              <a:spcAft>
                <a:spcPts val="0"/>
              </a:spcAft>
              <a:buSzPts val="1400"/>
              <a:buChar char="•"/>
            </a:pPr>
            <a:r>
              <a:rPr lang="lt-LT"/>
              <a:t>“Nepatogu naudotis”</a:t>
            </a:r>
            <a:endParaRPr/>
          </a:p>
          <a:p>
            <a:pPr indent="-285750" lvl="0" marL="285750" marR="0" rtl="0" algn="l">
              <a:lnSpc>
                <a:spcPct val="150000"/>
              </a:lnSpc>
              <a:spcBef>
                <a:spcPts val="0"/>
              </a:spcBef>
              <a:spcAft>
                <a:spcPts val="0"/>
              </a:spcAft>
              <a:buSzPts val="1400"/>
              <a:buChar char="•"/>
            </a:pPr>
            <a:r>
              <a:rPr lang="lt-LT"/>
              <a:t>“sistemos šiek tiek reiktų geresnės, kartais sunku rasti pagal paieškos rodyklę”</a:t>
            </a:r>
            <a:endParaRPr/>
          </a:p>
          <a:p>
            <a:pPr indent="-285750" lvl="0" marL="285750" marR="0" rtl="0" algn="l">
              <a:lnSpc>
                <a:spcPct val="150000"/>
              </a:lnSpc>
              <a:spcBef>
                <a:spcPts val="0"/>
              </a:spcBef>
              <a:spcAft>
                <a:spcPts val="0"/>
              </a:spcAft>
              <a:buSzPts val="1400"/>
              <a:buChar char="•"/>
            </a:pPr>
            <a:r>
              <a:rPr lang="lt-LT"/>
              <a:t>“Informacijos gal ir netrūksta, bet jame didelė betvarkė.”</a:t>
            </a:r>
            <a:endParaRPr/>
          </a:p>
          <a:p>
            <a:pPr indent="-285750" lvl="0" marL="285750" marR="0" rtl="0" algn="l">
              <a:lnSpc>
                <a:spcPct val="150000"/>
              </a:lnSpc>
              <a:spcBef>
                <a:spcPts val="0"/>
              </a:spcBef>
              <a:spcAft>
                <a:spcPts val="0"/>
              </a:spcAft>
              <a:buSzPts val="1400"/>
              <a:buChar char="•"/>
            </a:pPr>
            <a:r>
              <a:rPr lang="lt-LT"/>
              <a:t>“Aiškesnės struktūros”</a:t>
            </a:r>
            <a:endParaRPr/>
          </a:p>
          <a:p>
            <a:pPr indent="-285750" lvl="0" marL="285750" marR="0" rtl="0" algn="l">
              <a:lnSpc>
                <a:spcPct val="150000"/>
              </a:lnSpc>
              <a:spcBef>
                <a:spcPts val="0"/>
              </a:spcBef>
              <a:spcAft>
                <a:spcPts val="0"/>
              </a:spcAft>
              <a:buSzPts val="1400"/>
              <a:buChar char="•"/>
            </a:pPr>
            <a:r>
              <a:rPr lang="lt-LT"/>
              <a:t>“Galima sakyti, kad LEI intraneto neturi, nuorodos neatsidaro, dokumentai nepasiekiami, nepatogus naudoti, tai galima sakyti, VISKO TRŪKSTA IR KEISTI IŠ PAGRINDO, priėjimo galimybė turėtų būti ir ir nuotoliu”</a:t>
            </a:r>
            <a:endParaRPr/>
          </a:p>
          <a:p>
            <a:pPr indent="-285750" lvl="0" marL="285750" marR="0" rtl="0" algn="l">
              <a:lnSpc>
                <a:spcPct val="150000"/>
              </a:lnSpc>
              <a:spcBef>
                <a:spcPts val="0"/>
              </a:spcBef>
              <a:spcAft>
                <a:spcPts val="0"/>
              </a:spcAft>
              <a:buSzPts val="1400"/>
              <a:buChar char="•"/>
            </a:pPr>
            <a:r>
              <a:rPr lang="lt-LT"/>
              <a:t>“Praktiškai neįmanoma konkretizuoti”</a:t>
            </a:r>
            <a:endParaRPr/>
          </a:p>
          <a:p>
            <a:pPr indent="-285750" lvl="0" marL="285750" marR="0" rtl="0" algn="l">
              <a:lnSpc>
                <a:spcPct val="150000"/>
              </a:lnSpc>
              <a:spcBef>
                <a:spcPts val="0"/>
              </a:spcBef>
              <a:spcAft>
                <a:spcPts val="0"/>
              </a:spcAft>
              <a:buSzPts val="1400"/>
              <a:buChar char="•"/>
            </a:pPr>
            <a:r>
              <a:rPr lang="lt-LT"/>
              <a:t>“LEI intranetas - tai ne intranetas, o tiesiog dokumentų saugykla ir niekaip neatlieka intraneto funkcijų ir galimybių. Intranete tekstai pateikti per smulkiu šriftu. Dažniausiai tenka naudotis paieškos funkcija, norint surasti konkrečią informaciją. O kokia padėtis su DBSIS programa? Ar ten nėra taip pat sukelti interaktyvūs dokumentai? Skirtingos programos, paprogramės, informacija dengiasi arba kartojasi, būtų smagu turėti vieningą sistemą, mokėti ja naudotis ir išnaudoti jos galimybes 100 proc. “</a:t>
            </a:r>
            <a:endParaRPr/>
          </a:p>
          <a:p>
            <a:pPr indent="-285750" lvl="0" marL="285750" marR="0" rtl="0" algn="l">
              <a:lnSpc>
                <a:spcPct val="150000"/>
              </a:lnSpc>
              <a:spcBef>
                <a:spcPts val="0"/>
              </a:spcBef>
              <a:spcAft>
                <a:spcPts val="0"/>
              </a:spcAft>
              <a:buSzPts val="1400"/>
              <a:buChar char="•"/>
            </a:pPr>
            <a:r>
              <a:rPr lang="lt-LT"/>
              <a:t>“Dažnai informacijos netekdavo ieškoti, bet kai tekdavo tai nepavykdavo rasti, ir greičiau būdavo gauti iš kolegų”</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ED2"/>
        </a:solidFill>
      </p:bgPr>
    </p:bg>
    <p:spTree>
      <p:nvGrpSpPr>
        <p:cNvPr id="209" name="Shape 209"/>
        <p:cNvGrpSpPr/>
        <p:nvPr/>
      </p:nvGrpSpPr>
      <p:grpSpPr>
        <a:xfrm>
          <a:off x="0" y="0"/>
          <a:ext cx="0" cy="0"/>
          <a:chOff x="0" y="0"/>
          <a:chExt cx="0" cy="0"/>
        </a:xfrm>
      </p:grpSpPr>
      <p:pic>
        <p:nvPicPr>
          <p:cNvPr id="210" name="Google Shape;210;p14"/>
          <p:cNvPicPr preferRelativeResize="0"/>
          <p:nvPr/>
        </p:nvPicPr>
        <p:blipFill rotWithShape="1">
          <a:blip r:embed="rId3">
            <a:alphaModFix/>
          </a:blip>
          <a:srcRect b="0" l="0" r="0" t="0"/>
          <a:stretch/>
        </p:blipFill>
        <p:spPr>
          <a:xfrm>
            <a:off x="7925009" y="-249767"/>
            <a:ext cx="7349321" cy="7357533"/>
          </a:xfrm>
          <a:prstGeom prst="rect">
            <a:avLst/>
          </a:prstGeom>
          <a:noFill/>
          <a:ln>
            <a:noFill/>
          </a:ln>
        </p:spPr>
      </p:pic>
      <p:pic>
        <p:nvPicPr>
          <p:cNvPr id="211" name="Google Shape;211;p14"/>
          <p:cNvPicPr preferRelativeResize="0"/>
          <p:nvPr/>
        </p:nvPicPr>
        <p:blipFill rotWithShape="1">
          <a:blip r:embed="rId4">
            <a:alphaModFix/>
          </a:blip>
          <a:srcRect b="0" l="0" r="0" t="0"/>
          <a:stretch/>
        </p:blipFill>
        <p:spPr>
          <a:xfrm>
            <a:off x="1524000" y="2424767"/>
            <a:ext cx="3575870" cy="1367441"/>
          </a:xfrm>
          <a:prstGeom prst="rect">
            <a:avLst/>
          </a:prstGeom>
          <a:noFill/>
          <a:ln>
            <a:noFill/>
          </a:ln>
        </p:spPr>
      </p:pic>
      <p:sp>
        <p:nvSpPr>
          <p:cNvPr id="212" name="Google Shape;212;p14"/>
          <p:cNvSpPr txBox="1"/>
          <p:nvPr/>
        </p:nvSpPr>
        <p:spPr>
          <a:xfrm>
            <a:off x="1524000" y="5542618"/>
            <a:ext cx="2444685" cy="3208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Arial"/>
              <a:buNone/>
            </a:pPr>
            <a:r>
              <a:rPr lang="lt-LT" sz="1400">
                <a:solidFill>
                  <a:schemeClr val="lt1"/>
                </a:solidFill>
                <a:latin typeface="Arial"/>
                <a:ea typeface="Arial"/>
                <a:cs typeface="Arial"/>
                <a:sym typeface="Arial"/>
              </a:rPr>
              <a:t>202</a:t>
            </a:r>
            <a:r>
              <a:rPr lang="lt-LT">
                <a:solidFill>
                  <a:schemeClr val="lt1"/>
                </a:solidFill>
              </a:rPr>
              <a:t>4</a:t>
            </a:r>
            <a:r>
              <a:rPr lang="lt-LT" sz="1400">
                <a:solidFill>
                  <a:schemeClr val="lt1"/>
                </a:solidFill>
                <a:latin typeface="Arial"/>
                <a:ea typeface="Arial"/>
                <a:cs typeface="Arial"/>
                <a:sym typeface="Arial"/>
              </a:rPr>
              <a:t>, </a:t>
            </a:r>
            <a:r>
              <a:rPr lang="lt-LT">
                <a:solidFill>
                  <a:schemeClr val="lt1"/>
                </a:solidFill>
              </a:rPr>
              <a:t>Kaunas</a:t>
            </a:r>
            <a:endParaRPr sz="14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b="36920" l="0" r="0" t="0"/>
          <a:stretch/>
        </p:blipFill>
        <p:spPr>
          <a:xfrm>
            <a:off x="10998395" y="514132"/>
            <a:ext cx="655180" cy="688259"/>
          </a:xfrm>
          <a:prstGeom prst="rect">
            <a:avLst/>
          </a:prstGeom>
          <a:noFill/>
          <a:ln>
            <a:noFill/>
          </a:ln>
        </p:spPr>
      </p:pic>
      <p:sp>
        <p:nvSpPr>
          <p:cNvPr id="95" name="Google Shape;95;p2"/>
          <p:cNvSpPr txBox="1"/>
          <p:nvPr/>
        </p:nvSpPr>
        <p:spPr>
          <a:xfrm>
            <a:off x="610730" y="1513174"/>
            <a:ext cx="1128277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t-LT" sz="2400" u="none" cap="none" strike="noStrike">
                <a:solidFill>
                  <a:schemeClr val="dk1"/>
                </a:solidFill>
                <a:latin typeface="Arial"/>
                <a:ea typeface="Arial"/>
                <a:cs typeface="Arial"/>
                <a:sym typeface="Arial"/>
              </a:rPr>
              <a:t>Lietuvos </a:t>
            </a:r>
            <a:r>
              <a:rPr lang="lt-LT" sz="2400">
                <a:solidFill>
                  <a:schemeClr val="dk1"/>
                </a:solidFill>
              </a:rPr>
              <a:t>e</a:t>
            </a:r>
            <a:r>
              <a:rPr b="0" i="0" lang="lt-LT" sz="2400" u="none" cap="none" strike="noStrike">
                <a:solidFill>
                  <a:schemeClr val="dk1"/>
                </a:solidFill>
                <a:latin typeface="Arial"/>
                <a:ea typeface="Arial"/>
                <a:cs typeface="Arial"/>
                <a:sym typeface="Arial"/>
              </a:rPr>
              <a:t>nergetikos </a:t>
            </a:r>
            <a:r>
              <a:rPr lang="lt-LT" sz="2400">
                <a:solidFill>
                  <a:schemeClr val="dk1"/>
                </a:solidFill>
              </a:rPr>
              <a:t>i</a:t>
            </a:r>
            <a:r>
              <a:rPr b="0" i="0" lang="lt-LT" sz="2400" u="none" cap="none" strike="noStrike">
                <a:solidFill>
                  <a:schemeClr val="dk1"/>
                </a:solidFill>
                <a:latin typeface="Arial"/>
                <a:ea typeface="Arial"/>
                <a:cs typeface="Arial"/>
                <a:sym typeface="Arial"/>
              </a:rPr>
              <a:t>nstituto (LEI) Darbo taryba inicijavo apklausą siekdama sužinoti darbuotojų nuomonę apie LEI intranetą.</a:t>
            </a:r>
            <a:endParaRPr sz="2400">
              <a:solidFill>
                <a:schemeClr val="dk1"/>
              </a:solidFill>
              <a:latin typeface="Arial"/>
              <a:ea typeface="Arial"/>
              <a:cs typeface="Arial"/>
              <a:sym typeface="Arial"/>
            </a:endParaRPr>
          </a:p>
        </p:txBody>
      </p:sp>
      <p:sp>
        <p:nvSpPr>
          <p:cNvPr id="96" name="Google Shape;96;p2"/>
          <p:cNvSpPr txBox="1"/>
          <p:nvPr>
            <p:ph type="ctrTitle"/>
          </p:nvPr>
        </p:nvSpPr>
        <p:spPr>
          <a:xfrm>
            <a:off x="610731" y="551391"/>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BENDROJI INFORMACIJA</a:t>
            </a:r>
            <a:endParaRPr b="1" sz="3200">
              <a:solidFill>
                <a:srgbClr val="0B7ED2"/>
              </a:solidFill>
              <a:latin typeface="Arial"/>
              <a:ea typeface="Arial"/>
              <a:cs typeface="Arial"/>
              <a:sym typeface="Arial"/>
            </a:endParaRPr>
          </a:p>
        </p:txBody>
      </p:sp>
      <p:sp>
        <p:nvSpPr>
          <p:cNvPr id="97" name="Google Shape;97;p2"/>
          <p:cNvSpPr txBox="1"/>
          <p:nvPr/>
        </p:nvSpPr>
        <p:spPr>
          <a:xfrm>
            <a:off x="559986" y="4409417"/>
            <a:ext cx="112827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2400">
                <a:solidFill>
                  <a:schemeClr val="dk1"/>
                </a:solidFill>
              </a:rPr>
              <a:t>Kv</a:t>
            </a:r>
            <a:r>
              <a:rPr lang="lt-LT" sz="2400">
                <a:solidFill>
                  <a:schemeClr val="dk1"/>
                </a:solidFill>
                <a:latin typeface="Arial"/>
                <a:ea typeface="Arial"/>
                <a:cs typeface="Arial"/>
                <a:sym typeface="Arial"/>
              </a:rPr>
              <a:t>ietimas dalyvauti apklaus</a:t>
            </a:r>
            <a:r>
              <a:rPr lang="lt-LT" sz="2400">
                <a:solidFill>
                  <a:schemeClr val="dk1"/>
                </a:solidFill>
              </a:rPr>
              <a:t>oje</a:t>
            </a:r>
            <a:r>
              <a:rPr lang="lt-LT" sz="2400">
                <a:solidFill>
                  <a:schemeClr val="dk1"/>
                </a:solidFill>
                <a:latin typeface="Arial"/>
                <a:ea typeface="Arial"/>
                <a:cs typeface="Arial"/>
                <a:sym typeface="Arial"/>
              </a:rPr>
              <a:t> buvo išsiųstas 227 instituto darbuotojams.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lt-LT" sz="2400">
                <a:solidFill>
                  <a:schemeClr val="dk1"/>
                </a:solidFill>
              </a:rPr>
              <a:t>Apklausoje dalyvavo 109 instituto darbuotojai. </a:t>
            </a:r>
            <a:endParaRPr sz="2400">
              <a:solidFill>
                <a:schemeClr val="dk1"/>
              </a:solidFill>
            </a:endParaRPr>
          </a:p>
          <a:p>
            <a:pPr indent="0" lvl="0" marL="0" marR="0" rtl="0" algn="l">
              <a:spcBef>
                <a:spcPts val="0"/>
              </a:spcBef>
              <a:spcAft>
                <a:spcPts val="0"/>
              </a:spcAft>
              <a:buNone/>
            </a:pPr>
            <a:r>
              <a:rPr lang="lt-LT" sz="2400">
                <a:solidFill>
                  <a:schemeClr val="dk1"/>
                </a:solidFill>
              </a:rPr>
              <a:t>Apklausoje pateikė atsakymus </a:t>
            </a:r>
            <a:r>
              <a:rPr lang="lt-LT" sz="2400">
                <a:solidFill>
                  <a:schemeClr val="dk1"/>
                </a:solidFill>
                <a:latin typeface="Arial"/>
                <a:ea typeface="Arial"/>
                <a:cs typeface="Arial"/>
                <a:sym typeface="Arial"/>
              </a:rPr>
              <a:t>48% </a:t>
            </a:r>
            <a:r>
              <a:rPr lang="lt-LT" sz="2400">
                <a:solidFill>
                  <a:schemeClr val="dk1"/>
                </a:solidFill>
              </a:rPr>
              <a:t>darbuotojų</a:t>
            </a:r>
            <a:r>
              <a:rPr lang="lt-LT"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98" name="Google Shape;98;p2"/>
          <p:cNvSpPr txBox="1"/>
          <p:nvPr/>
        </p:nvSpPr>
        <p:spPr>
          <a:xfrm>
            <a:off x="490898" y="3485425"/>
            <a:ext cx="11220900" cy="6138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B7ED2"/>
              </a:buClr>
              <a:buSzPts val="3200"/>
              <a:buFont typeface="Arial"/>
              <a:buNone/>
            </a:pPr>
            <a:r>
              <a:rPr b="1" lang="lt-LT" sz="3200" u="none">
                <a:solidFill>
                  <a:srgbClr val="0B7ED2"/>
                </a:solidFill>
                <a:latin typeface="Arial"/>
                <a:ea typeface="Arial"/>
                <a:cs typeface="Arial"/>
                <a:sym typeface="Arial"/>
              </a:rPr>
              <a:t>Apklausa vykdyta 2024 m. spalio 28 - </a:t>
            </a:r>
            <a:r>
              <a:rPr b="1" lang="lt-LT" sz="3200">
                <a:solidFill>
                  <a:srgbClr val="0B7ED2"/>
                </a:solidFill>
              </a:rPr>
              <a:t>l</a:t>
            </a:r>
            <a:r>
              <a:rPr b="1" lang="lt-LT" sz="3200" u="none">
                <a:solidFill>
                  <a:srgbClr val="0B7ED2"/>
                </a:solidFill>
                <a:latin typeface="Arial"/>
                <a:ea typeface="Arial"/>
                <a:cs typeface="Arial"/>
                <a:sym typeface="Arial"/>
              </a:rPr>
              <a:t>apkričio 11 d.</a:t>
            </a:r>
            <a:endParaRPr b="1" sz="3200" u="none">
              <a:solidFill>
                <a:srgbClr val="0B7ED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36920" l="0" r="0" t="0"/>
          <a:stretch/>
        </p:blipFill>
        <p:spPr>
          <a:xfrm>
            <a:off x="10998395" y="514132"/>
            <a:ext cx="655180" cy="688259"/>
          </a:xfrm>
          <a:prstGeom prst="rect">
            <a:avLst/>
          </a:prstGeom>
          <a:noFill/>
          <a:ln>
            <a:noFill/>
          </a:ln>
        </p:spPr>
      </p:pic>
      <p:sp>
        <p:nvSpPr>
          <p:cNvPr id="104" name="Google Shape;104;p3"/>
          <p:cNvSpPr txBox="1"/>
          <p:nvPr/>
        </p:nvSpPr>
        <p:spPr>
          <a:xfrm>
            <a:off x="610730" y="1513174"/>
            <a:ext cx="112827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Jūsų pareigos: </a:t>
            </a:r>
            <a:endParaRPr sz="2400">
              <a:solidFill>
                <a:schemeClr val="dk1"/>
              </a:solidFill>
              <a:latin typeface="Arial"/>
              <a:ea typeface="Arial"/>
              <a:cs typeface="Arial"/>
              <a:sym typeface="Arial"/>
            </a:endParaRPr>
          </a:p>
        </p:txBody>
      </p:sp>
      <p:sp>
        <p:nvSpPr>
          <p:cNvPr id="105" name="Google Shape;105;p3"/>
          <p:cNvSpPr txBox="1"/>
          <p:nvPr>
            <p:ph type="ctrTitle"/>
          </p:nvPr>
        </p:nvSpPr>
        <p:spPr>
          <a:xfrm>
            <a:off x="610731" y="551391"/>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Apklausos rezultatai</a:t>
            </a:r>
            <a:endParaRPr b="1" sz="3200">
              <a:solidFill>
                <a:srgbClr val="0B7ED2"/>
              </a:solidFill>
              <a:latin typeface="Arial"/>
              <a:ea typeface="Arial"/>
              <a:cs typeface="Arial"/>
              <a:sym typeface="Arial"/>
            </a:endParaRPr>
          </a:p>
        </p:txBody>
      </p:sp>
      <p:pic>
        <p:nvPicPr>
          <p:cNvPr id="106" name="Google Shape;106;p3"/>
          <p:cNvPicPr preferRelativeResize="0"/>
          <p:nvPr/>
        </p:nvPicPr>
        <p:blipFill rotWithShape="1">
          <a:blip r:embed="rId4">
            <a:alphaModFix/>
          </a:blip>
          <a:srcRect b="0" l="0" r="0" t="0"/>
          <a:stretch/>
        </p:blipFill>
        <p:spPr>
          <a:xfrm>
            <a:off x="2869669" y="1697840"/>
            <a:ext cx="6452662" cy="4209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pic>
        <p:nvPicPr>
          <p:cNvPr id="111" name="Google Shape;111;p4"/>
          <p:cNvPicPr preferRelativeResize="0"/>
          <p:nvPr/>
        </p:nvPicPr>
        <p:blipFill rotWithShape="1">
          <a:blip r:embed="rId3">
            <a:alphaModFix/>
          </a:blip>
          <a:srcRect b="36920" l="0" r="0" t="0"/>
          <a:stretch/>
        </p:blipFill>
        <p:spPr>
          <a:xfrm>
            <a:off x="10998395" y="514132"/>
            <a:ext cx="655180" cy="688259"/>
          </a:xfrm>
          <a:prstGeom prst="rect">
            <a:avLst/>
          </a:prstGeom>
          <a:noFill/>
          <a:ln>
            <a:noFill/>
          </a:ln>
        </p:spPr>
      </p:pic>
      <p:sp>
        <p:nvSpPr>
          <p:cNvPr id="112" name="Google Shape;112;p4"/>
          <p:cNvSpPr txBox="1"/>
          <p:nvPr/>
        </p:nvSpPr>
        <p:spPr>
          <a:xfrm>
            <a:off x="535055" y="1143842"/>
            <a:ext cx="112827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Ar žinote kas yra LEI intranetas (www.lei.lt -&gt; Darbuotojams)?</a:t>
            </a:r>
            <a:endParaRPr sz="2400">
              <a:solidFill>
                <a:schemeClr val="dk1"/>
              </a:solidFill>
              <a:latin typeface="Arial"/>
              <a:ea typeface="Arial"/>
              <a:cs typeface="Arial"/>
              <a:sym typeface="Arial"/>
            </a:endParaRPr>
          </a:p>
        </p:txBody>
      </p:sp>
      <p:sp>
        <p:nvSpPr>
          <p:cNvPr id="113" name="Google Shape;113;p4"/>
          <p:cNvSpPr txBox="1"/>
          <p:nvPr>
            <p:ph type="ctrTitle"/>
          </p:nvPr>
        </p:nvSpPr>
        <p:spPr>
          <a:xfrm>
            <a:off x="610731" y="551391"/>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Apklausos rezultatai</a:t>
            </a:r>
            <a:endParaRPr b="1" sz="3200">
              <a:solidFill>
                <a:srgbClr val="0B7ED2"/>
              </a:solidFill>
              <a:latin typeface="Arial"/>
              <a:ea typeface="Arial"/>
              <a:cs typeface="Arial"/>
              <a:sym typeface="Arial"/>
            </a:endParaRPr>
          </a:p>
        </p:txBody>
      </p:sp>
      <p:pic>
        <p:nvPicPr>
          <p:cNvPr id="114" name="Google Shape;114;p4"/>
          <p:cNvPicPr preferRelativeResize="0"/>
          <p:nvPr/>
        </p:nvPicPr>
        <p:blipFill rotWithShape="1">
          <a:blip r:embed="rId4">
            <a:alphaModFix/>
          </a:blip>
          <a:srcRect b="11212" l="20363" r="30784" t="29128"/>
          <a:stretch/>
        </p:blipFill>
        <p:spPr>
          <a:xfrm>
            <a:off x="3090041" y="2105625"/>
            <a:ext cx="5897070" cy="3026980"/>
          </a:xfrm>
          <a:prstGeom prst="rect">
            <a:avLst/>
          </a:prstGeom>
          <a:noFill/>
          <a:ln>
            <a:noFill/>
          </a:ln>
        </p:spPr>
      </p:pic>
      <p:sp>
        <p:nvSpPr>
          <p:cNvPr id="115" name="Google Shape;115;p4"/>
          <p:cNvSpPr txBox="1"/>
          <p:nvPr/>
        </p:nvSpPr>
        <p:spPr>
          <a:xfrm>
            <a:off x="195571" y="5937277"/>
            <a:ext cx="1128277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t-LT" sz="1200" u="none" strike="noStrike">
                <a:solidFill>
                  <a:srgbClr val="000000"/>
                </a:solidFill>
                <a:latin typeface="Calibri"/>
                <a:ea typeface="Calibri"/>
                <a:cs typeface="Calibri"/>
                <a:sym typeface="Calibri"/>
              </a:rPr>
              <a:t>Toliau apklausoje dalyvavo tik darbuotojai, kurie į </a:t>
            </a:r>
            <a:r>
              <a:rPr lang="lt-LT" sz="1200">
                <a:latin typeface="Calibri"/>
                <a:ea typeface="Calibri"/>
                <a:cs typeface="Calibri"/>
                <a:sym typeface="Calibri"/>
              </a:rPr>
              <a:t>šį</a:t>
            </a:r>
            <a:r>
              <a:rPr b="0" i="0" lang="lt-LT" sz="1200" u="none" strike="noStrike">
                <a:solidFill>
                  <a:srgbClr val="000000"/>
                </a:solidFill>
                <a:latin typeface="Calibri"/>
                <a:ea typeface="Calibri"/>
                <a:cs typeface="Calibri"/>
                <a:sym typeface="Calibri"/>
              </a:rPr>
              <a:t> klausimą atsakė „Taip“ (96)</a:t>
            </a:r>
            <a:endParaRPr sz="11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b="36920" l="0" r="0" t="0"/>
          <a:stretch/>
        </p:blipFill>
        <p:spPr>
          <a:xfrm>
            <a:off x="11151478" y="603456"/>
            <a:ext cx="655180" cy="688259"/>
          </a:xfrm>
          <a:prstGeom prst="rect">
            <a:avLst/>
          </a:prstGeom>
          <a:noFill/>
          <a:ln>
            <a:noFill/>
          </a:ln>
        </p:spPr>
      </p:pic>
      <p:sp>
        <p:nvSpPr>
          <p:cNvPr id="121" name="Google Shape;121;p5"/>
          <p:cNvSpPr txBox="1"/>
          <p:nvPr/>
        </p:nvSpPr>
        <p:spPr>
          <a:xfrm>
            <a:off x="538425" y="1898339"/>
            <a:ext cx="51813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Ar jūsų manymu LEI intranetas (www.lei.lt -&gt; Darbuotojams) yra draugiškas vartotojui? </a:t>
            </a:r>
            <a:endParaRPr sz="2400">
              <a:solidFill>
                <a:schemeClr val="dk1"/>
              </a:solidFill>
              <a:latin typeface="Arial"/>
              <a:ea typeface="Arial"/>
              <a:cs typeface="Arial"/>
              <a:sym typeface="Arial"/>
            </a:endParaRPr>
          </a:p>
        </p:txBody>
      </p:sp>
      <p:sp>
        <p:nvSpPr>
          <p:cNvPr id="122" name="Google Shape;122;p5"/>
          <p:cNvSpPr txBox="1"/>
          <p:nvPr>
            <p:ph type="ctrTitle"/>
          </p:nvPr>
        </p:nvSpPr>
        <p:spPr>
          <a:xfrm>
            <a:off x="385342" y="584008"/>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Apklausos rezultatai</a:t>
            </a:r>
            <a:endParaRPr b="1" sz="3200">
              <a:solidFill>
                <a:srgbClr val="0B7ED2"/>
              </a:solidFill>
              <a:latin typeface="Arial"/>
              <a:ea typeface="Arial"/>
              <a:cs typeface="Arial"/>
              <a:sym typeface="Arial"/>
            </a:endParaRPr>
          </a:p>
        </p:txBody>
      </p:sp>
      <p:sp>
        <p:nvSpPr>
          <p:cNvPr id="123" name="Google Shape;123;p5"/>
          <p:cNvSpPr txBox="1"/>
          <p:nvPr/>
        </p:nvSpPr>
        <p:spPr>
          <a:xfrm>
            <a:off x="6325126" y="1728130"/>
            <a:ext cx="55442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Ar jums lengva surasti reikiamą informaciją LEI darbuotojams intranete (www.lei.lt -&gt; Darbuotojams)?</a:t>
            </a:r>
            <a:endParaRPr sz="2400">
              <a:solidFill>
                <a:schemeClr val="dk1"/>
              </a:solidFill>
              <a:latin typeface="Arial"/>
              <a:ea typeface="Arial"/>
              <a:cs typeface="Arial"/>
              <a:sym typeface="Arial"/>
            </a:endParaRPr>
          </a:p>
        </p:txBody>
      </p:sp>
      <p:pic>
        <p:nvPicPr>
          <p:cNvPr id="124" name="Google Shape;124;p5"/>
          <p:cNvPicPr preferRelativeResize="0"/>
          <p:nvPr/>
        </p:nvPicPr>
        <p:blipFill rotWithShape="1">
          <a:blip r:embed="rId4">
            <a:alphaModFix/>
          </a:blip>
          <a:srcRect b="11019" l="20701" r="31230" t="29411"/>
          <a:stretch/>
        </p:blipFill>
        <p:spPr>
          <a:xfrm>
            <a:off x="538425" y="2785958"/>
            <a:ext cx="5092048" cy="2658113"/>
          </a:xfrm>
          <a:prstGeom prst="rect">
            <a:avLst/>
          </a:prstGeom>
          <a:noFill/>
          <a:ln>
            <a:noFill/>
          </a:ln>
        </p:spPr>
      </p:pic>
      <p:pic>
        <p:nvPicPr>
          <p:cNvPr id="125" name="Google Shape;125;p5"/>
          <p:cNvPicPr preferRelativeResize="0"/>
          <p:nvPr/>
        </p:nvPicPr>
        <p:blipFill rotWithShape="1">
          <a:blip r:embed="rId5">
            <a:alphaModFix/>
          </a:blip>
          <a:srcRect b="9614" l="20741" r="31101" t="33821"/>
          <a:stretch/>
        </p:blipFill>
        <p:spPr>
          <a:xfrm>
            <a:off x="6375053" y="2642277"/>
            <a:ext cx="5001381" cy="2658112"/>
          </a:xfrm>
          <a:prstGeom prst="rect">
            <a:avLst/>
          </a:prstGeom>
          <a:noFill/>
          <a:ln>
            <a:noFill/>
          </a:ln>
        </p:spPr>
      </p:pic>
      <p:sp>
        <p:nvSpPr>
          <p:cNvPr id="126" name="Google Shape;126;p5"/>
          <p:cNvSpPr txBox="1"/>
          <p:nvPr/>
        </p:nvSpPr>
        <p:spPr>
          <a:xfrm>
            <a:off x="195571" y="5937277"/>
            <a:ext cx="11282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200">
                <a:latin typeface="Calibri"/>
                <a:ea typeface="Calibri"/>
                <a:cs typeface="Calibri"/>
                <a:sym typeface="Calibri"/>
              </a:rPr>
              <a:t>Apie pusę respondentų mano, kad LEI intranetas yra draugiškas vartotojui (51</a:t>
            </a:r>
            <a:r>
              <a:rPr lang="lt-LT" sz="1200">
                <a:latin typeface="Calibri"/>
                <a:ea typeface="Calibri"/>
                <a:cs typeface="Calibri"/>
                <a:sym typeface="Calibri"/>
              </a:rPr>
              <a:t> proc.</a:t>
            </a:r>
            <a:r>
              <a:rPr lang="lt-LT" sz="1200">
                <a:latin typeface="Calibri"/>
                <a:ea typeface="Calibri"/>
                <a:cs typeface="Calibri"/>
                <a:sym typeface="Calibri"/>
              </a:rPr>
              <a:t>) ir jame lengva surasti reikiamą informaciją (49 proc.).</a:t>
            </a:r>
            <a:endParaRPr sz="1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pic>
        <p:nvPicPr>
          <p:cNvPr id="131" name="Google Shape;131;p6"/>
          <p:cNvPicPr preferRelativeResize="0"/>
          <p:nvPr/>
        </p:nvPicPr>
        <p:blipFill rotWithShape="1">
          <a:blip r:embed="rId3">
            <a:alphaModFix/>
          </a:blip>
          <a:srcRect b="36920" l="0" r="0" t="0"/>
          <a:stretch/>
        </p:blipFill>
        <p:spPr>
          <a:xfrm>
            <a:off x="11151478" y="603456"/>
            <a:ext cx="655180" cy="688259"/>
          </a:xfrm>
          <a:prstGeom prst="rect">
            <a:avLst/>
          </a:prstGeom>
          <a:noFill/>
          <a:ln>
            <a:noFill/>
          </a:ln>
        </p:spPr>
      </p:pic>
      <p:sp>
        <p:nvSpPr>
          <p:cNvPr id="132" name="Google Shape;132;p6"/>
          <p:cNvSpPr txBox="1"/>
          <p:nvPr/>
        </p:nvSpPr>
        <p:spPr>
          <a:xfrm>
            <a:off x="385342" y="1575173"/>
            <a:ext cx="51813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Kaip dažnai ieškote informacijos LEI viešame puslapyje (</a:t>
            </a:r>
            <a:r>
              <a:rPr b="1" i="0" lang="lt-LT" sz="1800" u="sng" strike="noStrike">
                <a:solidFill>
                  <a:srgbClr val="0563C1"/>
                </a:solidFill>
                <a:latin typeface="Calibri"/>
                <a:ea typeface="Calibri"/>
                <a:cs typeface="Calibri"/>
                <a:sym typeface="Calibri"/>
                <a:hlinkClick r:id="rId4">
                  <a:extLst>
                    <a:ext uri="{A12FA001-AC4F-418D-AE19-62706E023703}">
                      <ahyp:hlinkClr val="tx"/>
                    </a:ext>
                  </a:extLst>
                </a:hlinkClick>
              </a:rPr>
              <a:t>www.lei.lt</a:t>
            </a:r>
            <a:r>
              <a:rPr b="1" i="0" lang="lt-LT" sz="1800" u="none" strike="noStrike">
                <a:solidFill>
                  <a:srgbClr val="202124"/>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133" name="Google Shape;133;p6"/>
          <p:cNvSpPr txBox="1"/>
          <p:nvPr>
            <p:ph type="ctrTitle"/>
          </p:nvPr>
        </p:nvSpPr>
        <p:spPr>
          <a:xfrm>
            <a:off x="385342" y="584008"/>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Apklausos rezultatai</a:t>
            </a:r>
            <a:endParaRPr b="1" sz="3200">
              <a:solidFill>
                <a:srgbClr val="0B7ED2"/>
              </a:solidFill>
              <a:latin typeface="Arial"/>
              <a:ea typeface="Arial"/>
              <a:cs typeface="Arial"/>
              <a:sym typeface="Arial"/>
            </a:endParaRPr>
          </a:p>
        </p:txBody>
      </p:sp>
      <p:sp>
        <p:nvSpPr>
          <p:cNvPr id="134" name="Google Shape;134;p6"/>
          <p:cNvSpPr txBox="1"/>
          <p:nvPr/>
        </p:nvSpPr>
        <p:spPr>
          <a:xfrm>
            <a:off x="6325126" y="1565806"/>
            <a:ext cx="55442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Kaip dažnai ieškote informacijos LEI intranete (www.lei.lt -&gt; Darbuotojams)?</a:t>
            </a:r>
            <a:endParaRPr sz="2400">
              <a:solidFill>
                <a:schemeClr val="dk1"/>
              </a:solidFill>
              <a:latin typeface="Arial"/>
              <a:ea typeface="Arial"/>
              <a:cs typeface="Arial"/>
              <a:sym typeface="Arial"/>
            </a:endParaRPr>
          </a:p>
        </p:txBody>
      </p:sp>
      <p:pic>
        <p:nvPicPr>
          <p:cNvPr id="135" name="Google Shape;135;p6"/>
          <p:cNvPicPr preferRelativeResize="0"/>
          <p:nvPr/>
        </p:nvPicPr>
        <p:blipFill rotWithShape="1">
          <a:blip r:embed="rId5">
            <a:alphaModFix/>
          </a:blip>
          <a:srcRect b="10616" l="20365" r="36915" t="29796"/>
          <a:stretch/>
        </p:blipFill>
        <p:spPr>
          <a:xfrm>
            <a:off x="710712" y="2792827"/>
            <a:ext cx="4900238" cy="2876123"/>
          </a:xfrm>
          <a:prstGeom prst="rect">
            <a:avLst/>
          </a:prstGeom>
          <a:noFill/>
          <a:ln>
            <a:noFill/>
          </a:ln>
        </p:spPr>
      </p:pic>
      <p:pic>
        <p:nvPicPr>
          <p:cNvPr id="136" name="Google Shape;136;p6"/>
          <p:cNvPicPr preferRelativeResize="0"/>
          <p:nvPr/>
        </p:nvPicPr>
        <p:blipFill rotWithShape="1">
          <a:blip r:embed="rId6">
            <a:alphaModFix/>
          </a:blip>
          <a:srcRect b="10732" l="20684" r="23734" t="30439"/>
          <a:stretch/>
        </p:blipFill>
        <p:spPr>
          <a:xfrm>
            <a:off x="5610950" y="2792827"/>
            <a:ext cx="6195708" cy="2760734"/>
          </a:xfrm>
          <a:prstGeom prst="rect">
            <a:avLst/>
          </a:prstGeom>
          <a:noFill/>
          <a:ln>
            <a:noFill/>
          </a:ln>
        </p:spPr>
      </p:pic>
      <p:sp>
        <p:nvSpPr>
          <p:cNvPr id="137" name="Google Shape;137;p6"/>
          <p:cNvSpPr txBox="1"/>
          <p:nvPr/>
        </p:nvSpPr>
        <p:spPr>
          <a:xfrm>
            <a:off x="195571" y="5937277"/>
            <a:ext cx="11282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200">
                <a:latin typeface="Calibri"/>
                <a:ea typeface="Calibri"/>
                <a:cs typeface="Calibri"/>
                <a:sym typeface="Calibri"/>
              </a:rPr>
              <a:t>Respondentai </a:t>
            </a:r>
            <a:r>
              <a:rPr lang="lt-LT" sz="1200">
                <a:solidFill>
                  <a:schemeClr val="dk1"/>
                </a:solidFill>
                <a:latin typeface="Calibri"/>
                <a:ea typeface="Calibri"/>
                <a:cs typeface="Calibri"/>
                <a:sym typeface="Calibri"/>
              </a:rPr>
              <a:t>informacijos </a:t>
            </a:r>
            <a:r>
              <a:rPr lang="lt-LT" sz="1200">
                <a:latin typeface="Calibri"/>
                <a:ea typeface="Calibri"/>
                <a:cs typeface="Calibri"/>
                <a:sym typeface="Calibri"/>
              </a:rPr>
              <a:t>LEI viešame puslapyje dažniausiai ieško kartą į savaitę (40,6 proc.). </a:t>
            </a:r>
            <a:endParaRPr sz="1200">
              <a:latin typeface="Calibri"/>
              <a:ea typeface="Calibri"/>
              <a:cs typeface="Calibri"/>
              <a:sym typeface="Calibri"/>
            </a:endParaRPr>
          </a:p>
          <a:p>
            <a:pPr indent="0" lvl="0" marL="0" marR="0" rtl="0" algn="l">
              <a:spcBef>
                <a:spcPts val="0"/>
              </a:spcBef>
              <a:spcAft>
                <a:spcPts val="0"/>
              </a:spcAft>
              <a:buNone/>
            </a:pPr>
            <a:r>
              <a:t/>
            </a:r>
            <a:endParaRPr sz="1200">
              <a:latin typeface="Calibri"/>
              <a:ea typeface="Calibri"/>
              <a:cs typeface="Calibri"/>
              <a:sym typeface="Calibri"/>
            </a:endParaRPr>
          </a:p>
          <a:p>
            <a:pPr indent="0" lvl="0" marL="0" marR="0" rtl="0" algn="l">
              <a:spcBef>
                <a:spcPts val="0"/>
              </a:spcBef>
              <a:spcAft>
                <a:spcPts val="0"/>
              </a:spcAft>
              <a:buNone/>
            </a:pPr>
            <a:r>
              <a:rPr lang="lt-LT" sz="1200">
                <a:latin typeface="Calibri"/>
                <a:ea typeface="Calibri"/>
                <a:cs typeface="Calibri"/>
                <a:sym typeface="Calibri"/>
              </a:rPr>
              <a:t>LEI intranete informacijos respondentai dažniausiai ieško kartą į mėnesį (47,9 proc.), penktadalis (21,9 proc.) ieško kartą į savaitę.</a:t>
            </a:r>
            <a:endParaRPr sz="11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pic>
        <p:nvPicPr>
          <p:cNvPr id="142" name="Google Shape;142;p7"/>
          <p:cNvPicPr preferRelativeResize="0"/>
          <p:nvPr/>
        </p:nvPicPr>
        <p:blipFill rotWithShape="1">
          <a:blip r:embed="rId3">
            <a:alphaModFix/>
          </a:blip>
          <a:srcRect b="36920" l="0" r="0" t="0"/>
          <a:stretch/>
        </p:blipFill>
        <p:spPr>
          <a:xfrm>
            <a:off x="11151478" y="603456"/>
            <a:ext cx="655180" cy="688259"/>
          </a:xfrm>
          <a:prstGeom prst="rect">
            <a:avLst/>
          </a:prstGeom>
          <a:noFill/>
          <a:ln>
            <a:noFill/>
          </a:ln>
        </p:spPr>
      </p:pic>
      <p:sp>
        <p:nvSpPr>
          <p:cNvPr id="143" name="Google Shape;143;p7"/>
          <p:cNvSpPr txBox="1"/>
          <p:nvPr/>
        </p:nvSpPr>
        <p:spPr>
          <a:xfrm>
            <a:off x="385342" y="1575173"/>
            <a:ext cx="115662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Kur ieškote dokumentų, susijusių su darbo veikla (prašymų, komandiruočių ir kt.)? (Pasirinkite dažniausiai naudojamą būdą)</a:t>
            </a:r>
            <a:endParaRPr sz="2400">
              <a:solidFill>
                <a:schemeClr val="dk1"/>
              </a:solidFill>
              <a:latin typeface="Arial"/>
              <a:ea typeface="Arial"/>
              <a:cs typeface="Arial"/>
              <a:sym typeface="Arial"/>
            </a:endParaRPr>
          </a:p>
        </p:txBody>
      </p:sp>
      <p:sp>
        <p:nvSpPr>
          <p:cNvPr id="144" name="Google Shape;144;p7"/>
          <p:cNvSpPr txBox="1"/>
          <p:nvPr>
            <p:ph type="ctrTitle"/>
          </p:nvPr>
        </p:nvSpPr>
        <p:spPr>
          <a:xfrm>
            <a:off x="385342" y="584008"/>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Apklausos rezultatai</a:t>
            </a:r>
            <a:endParaRPr b="1" sz="3200">
              <a:solidFill>
                <a:srgbClr val="0B7ED2"/>
              </a:solidFill>
              <a:latin typeface="Arial"/>
              <a:ea typeface="Arial"/>
              <a:cs typeface="Arial"/>
              <a:sym typeface="Arial"/>
            </a:endParaRPr>
          </a:p>
        </p:txBody>
      </p:sp>
      <p:pic>
        <p:nvPicPr>
          <p:cNvPr descr="Formuojama atsakymų diagrama. Klausimo pavadinimas: Kur ieškote dokumentų, susijusių su darbo veikla (prašymų, komandiruočių ir kt.)? (Pasirinkite dažniausiai naudojamą būdą). Atsakymų skaičius: 96 atsakymai." id="145" name="Google Shape;145;p7"/>
          <p:cNvPicPr preferRelativeResize="0"/>
          <p:nvPr/>
        </p:nvPicPr>
        <p:blipFill rotWithShape="1">
          <a:blip r:embed="rId4">
            <a:alphaModFix/>
          </a:blip>
          <a:srcRect b="10113" l="20380" r="14200" t="33678"/>
          <a:stretch/>
        </p:blipFill>
        <p:spPr>
          <a:xfrm>
            <a:off x="2019385" y="2598925"/>
            <a:ext cx="8051080" cy="3132173"/>
          </a:xfrm>
          <a:prstGeom prst="rect">
            <a:avLst/>
          </a:prstGeom>
          <a:noFill/>
          <a:ln>
            <a:noFill/>
          </a:ln>
        </p:spPr>
      </p:pic>
      <p:sp>
        <p:nvSpPr>
          <p:cNvPr id="146" name="Google Shape;146;p7"/>
          <p:cNvSpPr txBox="1"/>
          <p:nvPr/>
        </p:nvSpPr>
        <p:spPr>
          <a:xfrm>
            <a:off x="220446" y="6108527"/>
            <a:ext cx="11282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200">
                <a:latin typeface="Calibri"/>
                <a:ea typeface="Calibri"/>
                <a:cs typeface="Calibri"/>
                <a:sym typeface="Calibri"/>
              </a:rPr>
              <a:t>Daugiau nei pusė</a:t>
            </a:r>
            <a:r>
              <a:rPr lang="lt-LT" sz="1200">
                <a:latin typeface="Calibri"/>
                <a:ea typeface="Calibri"/>
                <a:cs typeface="Calibri"/>
                <a:sym typeface="Calibri"/>
              </a:rPr>
              <a:t> respondentų dokumentų, susijusių su darbo veikla, ieško LEI intranete (52,1 proc.), apie trečdalis turi išsisaugoję šabloną (29,2 proc.).</a:t>
            </a:r>
            <a:endParaRPr sz="11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b="36920" l="0" r="0" t="0"/>
          <a:stretch/>
        </p:blipFill>
        <p:spPr>
          <a:xfrm>
            <a:off x="11151478" y="603456"/>
            <a:ext cx="655180" cy="688259"/>
          </a:xfrm>
          <a:prstGeom prst="rect">
            <a:avLst/>
          </a:prstGeom>
          <a:noFill/>
          <a:ln>
            <a:noFill/>
          </a:ln>
        </p:spPr>
      </p:pic>
      <p:sp>
        <p:nvSpPr>
          <p:cNvPr id="152" name="Google Shape;152;p8"/>
          <p:cNvSpPr txBox="1"/>
          <p:nvPr/>
        </p:nvSpPr>
        <p:spPr>
          <a:xfrm>
            <a:off x="385342" y="1373375"/>
            <a:ext cx="554420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Ar žinote kuo skiriasi skiltys  „Instituto veiklos dokumentai“ ir „Kokybės ir aplinkos apsaugos vadybos sistema“ esančios LEI intranete  (www.lei.lt -&gt; Darbuotojams)?</a:t>
            </a:r>
            <a:endParaRPr sz="2400">
              <a:solidFill>
                <a:schemeClr val="dk1"/>
              </a:solidFill>
              <a:latin typeface="Arial"/>
              <a:ea typeface="Arial"/>
              <a:cs typeface="Arial"/>
              <a:sym typeface="Arial"/>
            </a:endParaRPr>
          </a:p>
        </p:txBody>
      </p:sp>
      <p:sp>
        <p:nvSpPr>
          <p:cNvPr id="153" name="Google Shape;153;p8"/>
          <p:cNvSpPr txBox="1"/>
          <p:nvPr>
            <p:ph type="ctrTitle"/>
          </p:nvPr>
        </p:nvSpPr>
        <p:spPr>
          <a:xfrm>
            <a:off x="385342" y="584008"/>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Apklausos rezultatai</a:t>
            </a:r>
            <a:endParaRPr b="1" sz="3200">
              <a:solidFill>
                <a:srgbClr val="0B7ED2"/>
              </a:solidFill>
              <a:latin typeface="Arial"/>
              <a:ea typeface="Arial"/>
              <a:cs typeface="Arial"/>
              <a:sym typeface="Arial"/>
            </a:endParaRPr>
          </a:p>
        </p:txBody>
      </p:sp>
      <p:sp>
        <p:nvSpPr>
          <p:cNvPr id="154" name="Google Shape;154;p8"/>
          <p:cNvSpPr txBox="1"/>
          <p:nvPr/>
        </p:nvSpPr>
        <p:spPr>
          <a:xfrm>
            <a:off x="6205308" y="1274663"/>
            <a:ext cx="554420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Ar Jūsų nuomone būtų naudinga, jei viešame LEI puslapyje </a:t>
            </a:r>
            <a:r>
              <a:rPr b="1" i="0" lang="lt-LT" sz="1800" u="sng" strike="noStrike">
                <a:solidFill>
                  <a:srgbClr val="1155CC"/>
                </a:solidFill>
                <a:latin typeface="Calibri"/>
                <a:ea typeface="Calibri"/>
                <a:cs typeface="Calibri"/>
                <a:sym typeface="Calibri"/>
                <a:hlinkClick r:id="rId4">
                  <a:extLst>
                    <a:ext uri="{A12FA001-AC4F-418D-AE19-62706E023703}">
                      <ahyp:hlinkClr val="tx"/>
                    </a:ext>
                  </a:extLst>
                </a:hlinkClick>
              </a:rPr>
              <a:t>www.lei.lt</a:t>
            </a:r>
            <a:r>
              <a:rPr b="1" i="0" lang="lt-LT" sz="1800" u="none" strike="noStrike">
                <a:solidFill>
                  <a:srgbClr val="202124"/>
                </a:solidFill>
                <a:latin typeface="Calibri"/>
                <a:ea typeface="Calibri"/>
                <a:cs typeface="Calibri"/>
                <a:sym typeface="Calibri"/>
              </a:rPr>
              <a:t> esanti informacija, susijusi su darbuotojams skirtais dokumentais, būtų pakartota LEI intranete (www.lei.lt -&gt; Darbuotojams)?</a:t>
            </a:r>
            <a:endParaRPr sz="2400">
              <a:solidFill>
                <a:schemeClr val="dk1"/>
              </a:solidFill>
              <a:latin typeface="Arial"/>
              <a:ea typeface="Arial"/>
              <a:cs typeface="Arial"/>
              <a:sym typeface="Arial"/>
            </a:endParaRPr>
          </a:p>
        </p:txBody>
      </p:sp>
      <p:pic>
        <p:nvPicPr>
          <p:cNvPr id="155" name="Google Shape;155;p8"/>
          <p:cNvPicPr preferRelativeResize="0"/>
          <p:nvPr/>
        </p:nvPicPr>
        <p:blipFill rotWithShape="1">
          <a:blip r:embed="rId5">
            <a:alphaModFix/>
          </a:blip>
          <a:srcRect b="9061" l="19658" r="52384" t="34235"/>
          <a:stretch/>
        </p:blipFill>
        <p:spPr>
          <a:xfrm>
            <a:off x="1309726" y="2832520"/>
            <a:ext cx="3300112" cy="3033000"/>
          </a:xfrm>
          <a:prstGeom prst="rect">
            <a:avLst/>
          </a:prstGeom>
          <a:noFill/>
          <a:ln>
            <a:noFill/>
          </a:ln>
        </p:spPr>
      </p:pic>
      <p:pic>
        <p:nvPicPr>
          <p:cNvPr id="156" name="Google Shape;156;p8"/>
          <p:cNvPicPr preferRelativeResize="0"/>
          <p:nvPr/>
        </p:nvPicPr>
        <p:blipFill rotWithShape="1">
          <a:blip r:embed="rId6">
            <a:alphaModFix/>
          </a:blip>
          <a:srcRect b="7661" l="19275" r="31230" t="33805"/>
          <a:stretch/>
        </p:blipFill>
        <p:spPr>
          <a:xfrm>
            <a:off x="5929549" y="2745582"/>
            <a:ext cx="5723267" cy="3077429"/>
          </a:xfrm>
          <a:prstGeom prst="rect">
            <a:avLst/>
          </a:prstGeom>
          <a:noFill/>
          <a:ln>
            <a:noFill/>
          </a:ln>
        </p:spPr>
      </p:pic>
      <p:sp>
        <p:nvSpPr>
          <p:cNvPr id="157" name="Google Shape;157;p8"/>
          <p:cNvSpPr txBox="1"/>
          <p:nvPr/>
        </p:nvSpPr>
        <p:spPr>
          <a:xfrm>
            <a:off x="220450" y="6108525"/>
            <a:ext cx="11093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200">
                <a:latin typeface="Calibri"/>
                <a:ea typeface="Calibri"/>
                <a:cs typeface="Calibri"/>
                <a:sym typeface="Calibri"/>
              </a:rPr>
              <a:t>Daugiau nei pusė respondentų (54,2 proc.) mano, kad būtų naudinga, jei viešame LEI puslapyje esanti informacija, susijusi su darbuotojams skirtais dokumentais, būtų pakartota LEI intranete.</a:t>
            </a:r>
            <a:endParaRPr sz="11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pic>
        <p:nvPicPr>
          <p:cNvPr id="162" name="Google Shape;162;p9"/>
          <p:cNvPicPr preferRelativeResize="0"/>
          <p:nvPr/>
        </p:nvPicPr>
        <p:blipFill rotWithShape="1">
          <a:blip r:embed="rId3">
            <a:alphaModFix/>
          </a:blip>
          <a:srcRect b="36920" l="0" r="0" t="0"/>
          <a:stretch/>
        </p:blipFill>
        <p:spPr>
          <a:xfrm>
            <a:off x="11151478" y="603456"/>
            <a:ext cx="655180" cy="688259"/>
          </a:xfrm>
          <a:prstGeom prst="rect">
            <a:avLst/>
          </a:prstGeom>
          <a:noFill/>
          <a:ln>
            <a:noFill/>
          </a:ln>
        </p:spPr>
      </p:pic>
      <p:sp>
        <p:nvSpPr>
          <p:cNvPr id="163" name="Google Shape;163;p9"/>
          <p:cNvSpPr txBox="1"/>
          <p:nvPr/>
        </p:nvSpPr>
        <p:spPr>
          <a:xfrm>
            <a:off x="385342" y="1373375"/>
            <a:ext cx="554420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Ar susiduriate su situacija, kai LEI intranete (www.lei.lt -&gt; Darbuotojams) patalpinta senos redakcijos dokumento forma?</a:t>
            </a:r>
            <a:endParaRPr sz="2400">
              <a:solidFill>
                <a:schemeClr val="dk1"/>
              </a:solidFill>
              <a:latin typeface="Arial"/>
              <a:ea typeface="Arial"/>
              <a:cs typeface="Arial"/>
              <a:sym typeface="Arial"/>
            </a:endParaRPr>
          </a:p>
        </p:txBody>
      </p:sp>
      <p:sp>
        <p:nvSpPr>
          <p:cNvPr id="164" name="Google Shape;164;p9"/>
          <p:cNvSpPr txBox="1"/>
          <p:nvPr>
            <p:ph type="ctrTitle"/>
          </p:nvPr>
        </p:nvSpPr>
        <p:spPr>
          <a:xfrm>
            <a:off x="385342" y="584008"/>
            <a:ext cx="9778227" cy="61374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B7ED2"/>
              </a:buClr>
              <a:buSzPts val="3200"/>
              <a:buFont typeface="Arial"/>
              <a:buNone/>
            </a:pPr>
            <a:r>
              <a:rPr b="1" lang="lt-LT" sz="3200">
                <a:solidFill>
                  <a:srgbClr val="0B7ED2"/>
                </a:solidFill>
                <a:latin typeface="Arial"/>
                <a:ea typeface="Arial"/>
                <a:cs typeface="Arial"/>
                <a:sym typeface="Arial"/>
              </a:rPr>
              <a:t>Apklausos rezultatai</a:t>
            </a:r>
            <a:endParaRPr b="1" sz="3200">
              <a:solidFill>
                <a:srgbClr val="0B7ED2"/>
              </a:solidFill>
              <a:latin typeface="Arial"/>
              <a:ea typeface="Arial"/>
              <a:cs typeface="Arial"/>
              <a:sym typeface="Arial"/>
            </a:endParaRPr>
          </a:p>
        </p:txBody>
      </p:sp>
      <p:sp>
        <p:nvSpPr>
          <p:cNvPr id="165" name="Google Shape;165;p9"/>
          <p:cNvSpPr txBox="1"/>
          <p:nvPr/>
        </p:nvSpPr>
        <p:spPr>
          <a:xfrm>
            <a:off x="6205308" y="1274663"/>
            <a:ext cx="55442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1800" u="none" strike="noStrike">
                <a:solidFill>
                  <a:srgbClr val="202124"/>
                </a:solidFill>
                <a:latin typeface="Calibri"/>
                <a:ea typeface="Calibri"/>
                <a:cs typeface="Calibri"/>
                <a:sym typeface="Calibri"/>
              </a:rPr>
              <a:t>Ar manote, kad LEI intranete (www.lei.lt -&gt; Darbuotojams) trūksta tam tikros informacijos? </a:t>
            </a:r>
            <a:endParaRPr sz="2400">
              <a:solidFill>
                <a:schemeClr val="dk1"/>
              </a:solidFill>
              <a:latin typeface="Arial"/>
              <a:ea typeface="Arial"/>
              <a:cs typeface="Arial"/>
              <a:sym typeface="Arial"/>
            </a:endParaRPr>
          </a:p>
        </p:txBody>
      </p:sp>
      <p:pic>
        <p:nvPicPr>
          <p:cNvPr id="166" name="Google Shape;166;p9"/>
          <p:cNvPicPr preferRelativeResize="0"/>
          <p:nvPr/>
        </p:nvPicPr>
        <p:blipFill rotWithShape="1">
          <a:blip r:embed="rId4">
            <a:alphaModFix/>
          </a:blip>
          <a:srcRect b="9554" l="20071" r="54122" t="34425"/>
          <a:stretch/>
        </p:blipFill>
        <p:spPr>
          <a:xfrm>
            <a:off x="1450427" y="2788039"/>
            <a:ext cx="2919774" cy="2867636"/>
          </a:xfrm>
          <a:prstGeom prst="rect">
            <a:avLst/>
          </a:prstGeom>
          <a:noFill/>
          <a:ln>
            <a:noFill/>
          </a:ln>
        </p:spPr>
      </p:pic>
      <p:pic>
        <p:nvPicPr>
          <p:cNvPr id="167" name="Google Shape;167;p9"/>
          <p:cNvPicPr preferRelativeResize="0"/>
          <p:nvPr/>
        </p:nvPicPr>
        <p:blipFill rotWithShape="1">
          <a:blip r:embed="rId5">
            <a:alphaModFix/>
          </a:blip>
          <a:srcRect b="10462" l="20197" r="30997" t="29225"/>
          <a:stretch/>
        </p:blipFill>
        <p:spPr>
          <a:xfrm>
            <a:off x="6096000" y="2907857"/>
            <a:ext cx="5442256" cy="2836625"/>
          </a:xfrm>
          <a:prstGeom prst="rect">
            <a:avLst/>
          </a:prstGeom>
          <a:noFill/>
          <a:ln>
            <a:noFill/>
          </a:ln>
        </p:spPr>
      </p:pic>
      <p:sp>
        <p:nvSpPr>
          <p:cNvPr id="168" name="Google Shape;168;p9"/>
          <p:cNvSpPr txBox="1"/>
          <p:nvPr/>
        </p:nvSpPr>
        <p:spPr>
          <a:xfrm>
            <a:off x="195571" y="5937277"/>
            <a:ext cx="11282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200">
                <a:latin typeface="Calibri"/>
                <a:ea typeface="Calibri"/>
                <a:cs typeface="Calibri"/>
                <a:sym typeface="Calibri"/>
              </a:rPr>
              <a:t>Daugiau nei trečdalis darbuotojų susiduria su situacija, kai LEI intranete patalpinta senos redakcijos dokumento forma (36,5 proc.).</a:t>
            </a:r>
            <a:r>
              <a:rPr lang="lt-LT"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None/>
            </a:pPr>
            <a:r>
              <a:t/>
            </a:r>
            <a:endParaRPr sz="1200">
              <a:latin typeface="Calibri"/>
              <a:ea typeface="Calibri"/>
              <a:cs typeface="Calibri"/>
              <a:sym typeface="Calibri"/>
            </a:endParaRPr>
          </a:p>
          <a:p>
            <a:pPr indent="0" lvl="0" marL="0" marR="0" rtl="0" algn="l">
              <a:spcBef>
                <a:spcPts val="0"/>
              </a:spcBef>
              <a:spcAft>
                <a:spcPts val="0"/>
              </a:spcAft>
              <a:buNone/>
            </a:pPr>
            <a:r>
              <a:rPr lang="lt-LT" sz="1200">
                <a:latin typeface="Calibri"/>
                <a:ea typeface="Calibri"/>
                <a:cs typeface="Calibri"/>
                <a:sym typeface="Calibri"/>
              </a:rPr>
              <a:t>LEI intranete tam tikros tikros informacijos trūksta 40,6 proc. respondentų, jų pasiūlymai pateikti kitoje skaidrėje.</a:t>
            </a:r>
            <a:endParaRPr sz="11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2021-12-16T06:41:42Z</dcterms:created>
  <dc:creator>Microsoft Office User</dc:creator>
</cp:coreProperties>
</file>